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sldIdLst>
    <p:sldId id="256" r:id="rId2"/>
    <p:sldId id="260" r:id="rId3"/>
    <p:sldId id="315" r:id="rId4"/>
    <p:sldId id="259" r:id="rId5"/>
    <p:sldId id="261" r:id="rId6"/>
    <p:sldId id="338" r:id="rId7"/>
    <p:sldId id="316" r:id="rId8"/>
    <p:sldId id="317" r:id="rId9"/>
    <p:sldId id="322" r:id="rId10"/>
    <p:sldId id="323" r:id="rId11"/>
    <p:sldId id="361" r:id="rId12"/>
    <p:sldId id="360" r:id="rId13"/>
    <p:sldId id="355" r:id="rId14"/>
    <p:sldId id="356" r:id="rId15"/>
    <p:sldId id="347" r:id="rId16"/>
    <p:sldId id="337" r:id="rId17"/>
    <p:sldId id="325" r:id="rId18"/>
    <p:sldId id="326" r:id="rId19"/>
    <p:sldId id="353" r:id="rId20"/>
    <p:sldId id="354" r:id="rId21"/>
    <p:sldId id="262" r:id="rId22"/>
    <p:sldId id="329" r:id="rId23"/>
    <p:sldId id="357" r:id="rId24"/>
    <p:sldId id="358" r:id="rId25"/>
    <p:sldId id="359" r:id="rId26"/>
    <p:sldId id="363"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A6350060-FD63-194B-83A4-8051348C872D}">
          <p14:sldIdLst>
            <p14:sldId id="256"/>
            <p14:sldId id="260"/>
            <p14:sldId id="315"/>
            <p14:sldId id="259"/>
            <p14:sldId id="261"/>
            <p14:sldId id="338"/>
            <p14:sldId id="316"/>
            <p14:sldId id="317"/>
            <p14:sldId id="322"/>
            <p14:sldId id="323"/>
            <p14:sldId id="361"/>
            <p14:sldId id="360"/>
            <p14:sldId id="355"/>
            <p14:sldId id="356"/>
            <p14:sldId id="347"/>
            <p14:sldId id="337"/>
            <p14:sldId id="325"/>
            <p14:sldId id="326"/>
            <p14:sldId id="353"/>
            <p14:sldId id="354"/>
            <p14:sldId id="262"/>
            <p14:sldId id="329"/>
            <p14:sldId id="357"/>
            <p14:sldId id="358"/>
            <p14:sldId id="359"/>
            <p14:sldId id="3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76"/>
  </p:normalViewPr>
  <p:slideViewPr>
    <p:cSldViewPr snapToGrid="0" snapToObjects="1">
      <p:cViewPr varScale="1">
        <p:scale>
          <a:sx n="112" d="100"/>
          <a:sy n="112" d="100"/>
        </p:scale>
        <p:origin x="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3C341-4DDE-4528-887C-CA185D3EAAD3}" type="doc">
      <dgm:prSet loTypeId="urn:microsoft.com/office/officeart/2008/layout/LinedList" loCatId="list" qsTypeId="urn:microsoft.com/office/officeart/2005/8/quickstyle/simple2" qsCatId="simple" csTypeId="urn:microsoft.com/office/officeart/2005/8/colors/accent4_3" csCatId="accent4" phldr="1"/>
      <dgm:spPr/>
      <dgm:t>
        <a:bodyPr/>
        <a:lstStyle/>
        <a:p>
          <a:endParaRPr lang="en-US"/>
        </a:p>
      </dgm:t>
    </dgm:pt>
    <dgm:pt modelId="{9FAB9601-BAC4-46A8-8731-009CC9519813}">
      <dgm:prSet custT="1"/>
      <dgm:spPr/>
      <dgm:t>
        <a:bodyPr/>
        <a:lstStyle/>
        <a:p>
          <a:pPr algn="ctr">
            <a:lnSpc>
              <a:spcPct val="150000"/>
            </a:lnSpc>
          </a:pPr>
          <a:r>
            <a:rPr lang="da-DK" sz="2000" dirty="0"/>
            <a:t>”</a:t>
          </a:r>
          <a:r>
            <a:rPr lang="da-DK" sz="2000" i="1" dirty="0"/>
            <a:t>Sporten er det der rum, hvor </a:t>
          </a:r>
          <a:r>
            <a:rPr lang="da-DK" sz="2000" b="1" i="1" dirty="0"/>
            <a:t>tankerne kan gå lidt frit</a:t>
          </a:r>
          <a:r>
            <a:rPr lang="da-DK" sz="2000" i="1" dirty="0"/>
            <a:t>. Hvor man bare kan lade være med at tænke så meget, eller… jo, jeg tænker jo meget, men det er jo ikke på alt det andet. Jeg har ligesom </a:t>
          </a:r>
          <a:r>
            <a:rPr lang="da-DK" sz="2000" b="1" i="1" dirty="0"/>
            <a:t>min egen lille verden</a:t>
          </a:r>
          <a:r>
            <a:rPr lang="da-DK" sz="2000" i="1" dirty="0"/>
            <a:t>. Jeg synes, at når jeg først kommer i gang, </a:t>
          </a:r>
          <a:r>
            <a:rPr lang="da-DK" sz="2000" b="1" i="1" dirty="0"/>
            <a:t>så glemmer jeg alt det andet</a:t>
          </a:r>
          <a:r>
            <a:rPr lang="da-DK" sz="2000" i="1" dirty="0"/>
            <a:t>.</a:t>
          </a:r>
          <a:r>
            <a:rPr lang="da-DK" sz="2000" dirty="0"/>
            <a:t>”</a:t>
          </a:r>
          <a:endParaRPr lang="en-US" sz="2000" dirty="0"/>
        </a:p>
      </dgm:t>
    </dgm:pt>
    <dgm:pt modelId="{A4C7DDFB-297E-435A-9B4C-2BFA91F750A7}" type="parTrans" cxnId="{0FEF0C5E-F71A-47EB-8F2F-FE4659E0F47D}">
      <dgm:prSet/>
      <dgm:spPr/>
      <dgm:t>
        <a:bodyPr/>
        <a:lstStyle/>
        <a:p>
          <a:endParaRPr lang="en-US"/>
        </a:p>
      </dgm:t>
    </dgm:pt>
    <dgm:pt modelId="{E7783AE2-687D-4168-A2D8-296A136FA36A}" type="sibTrans" cxnId="{0FEF0C5E-F71A-47EB-8F2F-FE4659E0F47D}">
      <dgm:prSet/>
      <dgm:spPr/>
      <dgm:t>
        <a:bodyPr/>
        <a:lstStyle/>
        <a:p>
          <a:endParaRPr lang="en-US"/>
        </a:p>
      </dgm:t>
    </dgm:pt>
    <dgm:pt modelId="{5A8E8573-31B8-4714-ABCD-2525D73D1890}">
      <dgm:prSet custT="1"/>
      <dgm:spPr/>
      <dgm:t>
        <a:bodyPr/>
        <a:lstStyle/>
        <a:p>
          <a:pPr algn="r"/>
          <a:r>
            <a:rPr lang="da-DK" sz="1800" dirty="0"/>
            <a:t>(pige, 9. klasse)</a:t>
          </a:r>
          <a:endParaRPr lang="en-US" sz="1800" dirty="0"/>
        </a:p>
      </dgm:t>
    </dgm:pt>
    <dgm:pt modelId="{84EE8442-9EB5-49A7-A31B-04A5DF70886C}" type="parTrans" cxnId="{5C70F062-A899-43E1-99AA-F82D54A59F1C}">
      <dgm:prSet/>
      <dgm:spPr/>
      <dgm:t>
        <a:bodyPr/>
        <a:lstStyle/>
        <a:p>
          <a:endParaRPr lang="en-US"/>
        </a:p>
      </dgm:t>
    </dgm:pt>
    <dgm:pt modelId="{F38BEFFA-2951-4E38-9FA0-D00D996D1532}" type="sibTrans" cxnId="{5C70F062-A899-43E1-99AA-F82D54A59F1C}">
      <dgm:prSet/>
      <dgm:spPr/>
      <dgm:t>
        <a:bodyPr/>
        <a:lstStyle/>
        <a:p>
          <a:endParaRPr lang="en-US"/>
        </a:p>
      </dgm:t>
    </dgm:pt>
    <dgm:pt modelId="{22929CC4-D75D-1D44-9B69-80DDDABE43F6}" type="pres">
      <dgm:prSet presAssocID="{84A3C341-4DDE-4528-887C-CA185D3EAAD3}" presName="vert0" presStyleCnt="0">
        <dgm:presLayoutVars>
          <dgm:dir/>
          <dgm:animOne val="branch"/>
          <dgm:animLvl val="lvl"/>
        </dgm:presLayoutVars>
      </dgm:prSet>
      <dgm:spPr/>
    </dgm:pt>
    <dgm:pt modelId="{AFC8C6FD-AB8E-9142-A4A0-514142B60BA6}" type="pres">
      <dgm:prSet presAssocID="{9FAB9601-BAC4-46A8-8731-009CC9519813}" presName="thickLine" presStyleLbl="alignNode1" presStyleIdx="0" presStyleCnt="2"/>
      <dgm:spPr/>
    </dgm:pt>
    <dgm:pt modelId="{407C59C2-5761-0249-B27C-46EF9CF07BC2}" type="pres">
      <dgm:prSet presAssocID="{9FAB9601-BAC4-46A8-8731-009CC9519813}" presName="horz1" presStyleCnt="0"/>
      <dgm:spPr/>
    </dgm:pt>
    <dgm:pt modelId="{9539F3F0-7FB7-134C-9D84-99436F952D11}" type="pres">
      <dgm:prSet presAssocID="{9FAB9601-BAC4-46A8-8731-009CC9519813}" presName="tx1" presStyleLbl="revTx" presStyleIdx="0" presStyleCnt="2"/>
      <dgm:spPr/>
    </dgm:pt>
    <dgm:pt modelId="{A1F0DA34-A864-B149-A78E-E87F0A6AEFB0}" type="pres">
      <dgm:prSet presAssocID="{9FAB9601-BAC4-46A8-8731-009CC9519813}" presName="vert1" presStyleCnt="0"/>
      <dgm:spPr/>
    </dgm:pt>
    <dgm:pt modelId="{CF92152C-8A23-EA4A-8DAA-0227DF35F30B}" type="pres">
      <dgm:prSet presAssocID="{5A8E8573-31B8-4714-ABCD-2525D73D1890}" presName="thickLine" presStyleLbl="alignNode1" presStyleIdx="1" presStyleCnt="2" custLinFactNeighborY="46955"/>
      <dgm:spPr/>
    </dgm:pt>
    <dgm:pt modelId="{319B9C4B-CBD4-CE49-ABB4-7701657310D2}" type="pres">
      <dgm:prSet presAssocID="{5A8E8573-31B8-4714-ABCD-2525D73D1890}" presName="horz1" presStyleCnt="0"/>
      <dgm:spPr/>
    </dgm:pt>
    <dgm:pt modelId="{7F270937-892C-354C-918C-067553B526BC}" type="pres">
      <dgm:prSet presAssocID="{5A8E8573-31B8-4714-ABCD-2525D73D1890}" presName="tx1" presStyleLbl="revTx" presStyleIdx="1" presStyleCnt="2" custScaleY="66265"/>
      <dgm:spPr/>
    </dgm:pt>
    <dgm:pt modelId="{86BF4489-FC66-754E-A4EA-2C9F73AA9DB8}" type="pres">
      <dgm:prSet presAssocID="{5A8E8573-31B8-4714-ABCD-2525D73D1890}" presName="vert1" presStyleCnt="0"/>
      <dgm:spPr/>
    </dgm:pt>
  </dgm:ptLst>
  <dgm:cxnLst>
    <dgm:cxn modelId="{9E3A391C-C3DD-0A43-89E2-61B7E6D7D586}" type="presOf" srcId="{84A3C341-4DDE-4528-887C-CA185D3EAAD3}" destId="{22929CC4-D75D-1D44-9B69-80DDDABE43F6}" srcOrd="0" destOrd="0" presId="urn:microsoft.com/office/officeart/2008/layout/LinedList"/>
    <dgm:cxn modelId="{0FEF0C5E-F71A-47EB-8F2F-FE4659E0F47D}" srcId="{84A3C341-4DDE-4528-887C-CA185D3EAAD3}" destId="{9FAB9601-BAC4-46A8-8731-009CC9519813}" srcOrd="0" destOrd="0" parTransId="{A4C7DDFB-297E-435A-9B4C-2BFA91F750A7}" sibTransId="{E7783AE2-687D-4168-A2D8-296A136FA36A}"/>
    <dgm:cxn modelId="{5C70F062-A899-43E1-99AA-F82D54A59F1C}" srcId="{84A3C341-4DDE-4528-887C-CA185D3EAAD3}" destId="{5A8E8573-31B8-4714-ABCD-2525D73D1890}" srcOrd="1" destOrd="0" parTransId="{84EE8442-9EB5-49A7-A31B-04A5DF70886C}" sibTransId="{F38BEFFA-2951-4E38-9FA0-D00D996D1532}"/>
    <dgm:cxn modelId="{1F18E470-9E0B-A044-82EB-B95B3637BA63}" type="presOf" srcId="{5A8E8573-31B8-4714-ABCD-2525D73D1890}" destId="{7F270937-892C-354C-918C-067553B526BC}" srcOrd="0" destOrd="0" presId="urn:microsoft.com/office/officeart/2008/layout/LinedList"/>
    <dgm:cxn modelId="{93487591-4050-2444-9CBA-060C977A52DF}" type="presOf" srcId="{9FAB9601-BAC4-46A8-8731-009CC9519813}" destId="{9539F3F0-7FB7-134C-9D84-99436F952D11}" srcOrd="0" destOrd="0" presId="urn:microsoft.com/office/officeart/2008/layout/LinedList"/>
    <dgm:cxn modelId="{5AAEA587-1E7E-3B4B-9DD4-FFC767C5EF83}" type="presParOf" srcId="{22929CC4-D75D-1D44-9B69-80DDDABE43F6}" destId="{AFC8C6FD-AB8E-9142-A4A0-514142B60BA6}" srcOrd="0" destOrd="0" presId="urn:microsoft.com/office/officeart/2008/layout/LinedList"/>
    <dgm:cxn modelId="{1EE0F58F-8190-F34F-97DF-AD9FC137F7AE}" type="presParOf" srcId="{22929CC4-D75D-1D44-9B69-80DDDABE43F6}" destId="{407C59C2-5761-0249-B27C-46EF9CF07BC2}" srcOrd="1" destOrd="0" presId="urn:microsoft.com/office/officeart/2008/layout/LinedList"/>
    <dgm:cxn modelId="{6150AB25-BC9E-FF42-892B-5226B7E3EBA0}" type="presParOf" srcId="{407C59C2-5761-0249-B27C-46EF9CF07BC2}" destId="{9539F3F0-7FB7-134C-9D84-99436F952D11}" srcOrd="0" destOrd="0" presId="urn:microsoft.com/office/officeart/2008/layout/LinedList"/>
    <dgm:cxn modelId="{03E6C053-392F-4741-AF36-46441AEB54B0}" type="presParOf" srcId="{407C59C2-5761-0249-B27C-46EF9CF07BC2}" destId="{A1F0DA34-A864-B149-A78E-E87F0A6AEFB0}" srcOrd="1" destOrd="0" presId="urn:microsoft.com/office/officeart/2008/layout/LinedList"/>
    <dgm:cxn modelId="{A4620389-1133-C442-87AF-97C2AA6704D2}" type="presParOf" srcId="{22929CC4-D75D-1D44-9B69-80DDDABE43F6}" destId="{CF92152C-8A23-EA4A-8DAA-0227DF35F30B}" srcOrd="2" destOrd="0" presId="urn:microsoft.com/office/officeart/2008/layout/LinedList"/>
    <dgm:cxn modelId="{2B9BF416-FA35-834B-8397-C893073D7D80}" type="presParOf" srcId="{22929CC4-D75D-1D44-9B69-80DDDABE43F6}" destId="{319B9C4B-CBD4-CE49-ABB4-7701657310D2}" srcOrd="3" destOrd="0" presId="urn:microsoft.com/office/officeart/2008/layout/LinedList"/>
    <dgm:cxn modelId="{DACEEEC0-999F-354C-AAD2-54D191AEDDB9}" type="presParOf" srcId="{319B9C4B-CBD4-CE49-ABB4-7701657310D2}" destId="{7F270937-892C-354C-918C-067553B526BC}" srcOrd="0" destOrd="0" presId="urn:microsoft.com/office/officeart/2008/layout/LinedList"/>
    <dgm:cxn modelId="{4E66BA82-8A28-4043-AA7E-601BCEC479E5}" type="presParOf" srcId="{319B9C4B-CBD4-CE49-ABB4-7701657310D2}" destId="{86BF4489-FC66-754E-A4EA-2C9F73AA9DB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8C6FD-AB8E-9142-A4A0-514142B60BA6}">
      <dsp:nvSpPr>
        <dsp:cNvPr id="0" name=""/>
        <dsp:cNvSpPr/>
      </dsp:nvSpPr>
      <dsp:spPr>
        <a:xfrm>
          <a:off x="0" y="2665"/>
          <a:ext cx="8286750" cy="0"/>
        </a:xfrm>
        <a:prstGeom prst="line">
          <a:avLst/>
        </a:prstGeom>
        <a:solidFill>
          <a:schemeClr val="accent4">
            <a:shade val="80000"/>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539F3F0-7FB7-134C-9D84-99436F952D11}">
      <dsp:nvSpPr>
        <dsp:cNvPr id="0" name=""/>
        <dsp:cNvSpPr/>
      </dsp:nvSpPr>
      <dsp:spPr>
        <a:xfrm>
          <a:off x="0" y="2665"/>
          <a:ext cx="8286750" cy="222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150000"/>
            </a:lnSpc>
            <a:spcBef>
              <a:spcPct val="0"/>
            </a:spcBef>
            <a:spcAft>
              <a:spcPct val="35000"/>
            </a:spcAft>
            <a:buNone/>
          </a:pPr>
          <a:r>
            <a:rPr lang="da-DK" sz="2000" kern="1200" dirty="0"/>
            <a:t>”</a:t>
          </a:r>
          <a:r>
            <a:rPr lang="da-DK" sz="2000" i="1" kern="1200" dirty="0"/>
            <a:t>Sporten er det der rum, hvor </a:t>
          </a:r>
          <a:r>
            <a:rPr lang="da-DK" sz="2000" b="1" i="1" kern="1200" dirty="0"/>
            <a:t>tankerne kan gå lidt frit</a:t>
          </a:r>
          <a:r>
            <a:rPr lang="da-DK" sz="2000" i="1" kern="1200" dirty="0"/>
            <a:t>. Hvor man bare kan lade være med at tænke så meget, eller… jo, jeg tænker jo meget, men det er jo ikke på alt det andet. Jeg har ligesom </a:t>
          </a:r>
          <a:r>
            <a:rPr lang="da-DK" sz="2000" b="1" i="1" kern="1200" dirty="0"/>
            <a:t>min egen lille verden</a:t>
          </a:r>
          <a:r>
            <a:rPr lang="da-DK" sz="2000" i="1" kern="1200" dirty="0"/>
            <a:t>. Jeg synes, at når jeg først kommer i gang, </a:t>
          </a:r>
          <a:r>
            <a:rPr lang="da-DK" sz="2000" b="1" i="1" kern="1200" dirty="0"/>
            <a:t>så glemmer jeg alt det andet</a:t>
          </a:r>
          <a:r>
            <a:rPr lang="da-DK" sz="2000" i="1" kern="1200" dirty="0"/>
            <a:t>.</a:t>
          </a:r>
          <a:r>
            <a:rPr lang="da-DK" sz="2000" kern="1200" dirty="0"/>
            <a:t>”</a:t>
          </a:r>
          <a:endParaRPr lang="en-US" sz="2000" kern="1200" dirty="0"/>
        </a:p>
      </dsp:txBody>
      <dsp:txXfrm>
        <a:off x="0" y="2665"/>
        <a:ext cx="8286750" cy="2229525"/>
      </dsp:txXfrm>
    </dsp:sp>
    <dsp:sp modelId="{CF92152C-8A23-EA4A-8DAA-0227DF35F30B}">
      <dsp:nvSpPr>
        <dsp:cNvPr id="0" name=""/>
        <dsp:cNvSpPr/>
      </dsp:nvSpPr>
      <dsp:spPr>
        <a:xfrm>
          <a:off x="0" y="2925901"/>
          <a:ext cx="8286750" cy="0"/>
        </a:xfrm>
        <a:prstGeom prst="line">
          <a:avLst/>
        </a:prstGeom>
        <a:solidFill>
          <a:schemeClr val="accent4">
            <a:shade val="80000"/>
            <a:hueOff val="-513283"/>
            <a:satOff val="0"/>
            <a:lumOff val="33875"/>
            <a:alphaOff val="0"/>
          </a:schemeClr>
        </a:solidFill>
        <a:ln w="12700" cap="flat" cmpd="sng" algn="ctr">
          <a:solidFill>
            <a:schemeClr val="accent4">
              <a:shade val="80000"/>
              <a:hueOff val="-513283"/>
              <a:satOff val="0"/>
              <a:lumOff val="3387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F270937-892C-354C-918C-067553B526BC}">
      <dsp:nvSpPr>
        <dsp:cNvPr id="0" name=""/>
        <dsp:cNvSpPr/>
      </dsp:nvSpPr>
      <dsp:spPr>
        <a:xfrm>
          <a:off x="0" y="2232190"/>
          <a:ext cx="8286750" cy="147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r" defTabSz="800100">
            <a:lnSpc>
              <a:spcPct val="90000"/>
            </a:lnSpc>
            <a:spcBef>
              <a:spcPct val="0"/>
            </a:spcBef>
            <a:spcAft>
              <a:spcPct val="35000"/>
            </a:spcAft>
            <a:buNone/>
          </a:pPr>
          <a:r>
            <a:rPr lang="da-DK" sz="1800" kern="1200" dirty="0"/>
            <a:t>(pige, 9. klasse)</a:t>
          </a:r>
          <a:endParaRPr lang="en-US" sz="1800" kern="1200" dirty="0"/>
        </a:p>
      </dsp:txBody>
      <dsp:txXfrm>
        <a:off x="0" y="2232190"/>
        <a:ext cx="8286750" cy="14773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A54C7-BFEE-5244-8F29-2ACBE4C056B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8506042A-43FE-0846-88F7-69BDDE93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CE377BC-DCAA-7743-864C-028140B2C0C6}"/>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5" name="Pladsholder til sidefod 4">
            <a:extLst>
              <a:ext uri="{FF2B5EF4-FFF2-40B4-BE49-F238E27FC236}">
                <a16:creationId xmlns:a16="http://schemas.microsoft.com/office/drawing/2014/main" id="{81591E48-9BCB-CC49-ABD3-BAD5D825264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AAC5E8C-A84F-6440-9C69-48454DEEA1DF}"/>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117576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2592BB-DC3C-A94E-BEF4-4C690446EAB6}"/>
              </a:ext>
            </a:extLst>
          </p:cNvPr>
          <p:cNvSpPr>
            <a:spLocks noGrp="1"/>
          </p:cNvSpPr>
          <p:nvPr>
            <p:ph type="title"/>
          </p:nvPr>
        </p:nvSpPr>
        <p:spPr/>
        <p:txBody>
          <a:bodyPr/>
          <a:lstStyle/>
          <a:p>
            <a:r>
              <a:rPr lang="da-DK"/>
              <a:t>Klik for at redigere i master</a:t>
            </a:r>
          </a:p>
        </p:txBody>
      </p:sp>
      <p:sp>
        <p:nvSpPr>
          <p:cNvPr id="3" name="Pladsholder til lodret tekst 2">
            <a:extLst>
              <a:ext uri="{FF2B5EF4-FFF2-40B4-BE49-F238E27FC236}">
                <a16:creationId xmlns:a16="http://schemas.microsoft.com/office/drawing/2014/main" id="{05DFDED6-A308-B74D-A9FC-2D2348A6A5A1}"/>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D0BB469-D519-3F40-8AA1-35612E7288AF}"/>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5" name="Pladsholder til sidefod 4">
            <a:extLst>
              <a:ext uri="{FF2B5EF4-FFF2-40B4-BE49-F238E27FC236}">
                <a16:creationId xmlns:a16="http://schemas.microsoft.com/office/drawing/2014/main" id="{D0A156A4-D8F3-E44B-9573-E8FDA8CC7AE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B5CF4DB-AECC-7F4A-AE49-05168CAF1C91}"/>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1038562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D4634CA-20AA-8848-AB05-325704534A6F}"/>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ekst 2">
            <a:extLst>
              <a:ext uri="{FF2B5EF4-FFF2-40B4-BE49-F238E27FC236}">
                <a16:creationId xmlns:a16="http://schemas.microsoft.com/office/drawing/2014/main" id="{624DAB6F-EFBF-214D-9321-40921780367A}"/>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C709360-5672-8E4B-AE88-CF4ABCFDDB85}"/>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5" name="Pladsholder til sidefod 4">
            <a:extLst>
              <a:ext uri="{FF2B5EF4-FFF2-40B4-BE49-F238E27FC236}">
                <a16:creationId xmlns:a16="http://schemas.microsoft.com/office/drawing/2014/main" id="{2617237F-4248-6342-9EA7-627DB43E715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CD2E7A0-FA9A-8543-B5C5-8F278D8505B1}"/>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315943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C6819-F4AA-CB4E-BDE5-9D42231173CD}"/>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A67466E1-A7ED-B642-9EEA-CBED8C26A1AB}"/>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564E1A4-D15A-0845-BDD5-470E8F5CDC8E}"/>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5" name="Pladsholder til sidefod 4">
            <a:extLst>
              <a:ext uri="{FF2B5EF4-FFF2-40B4-BE49-F238E27FC236}">
                <a16:creationId xmlns:a16="http://schemas.microsoft.com/office/drawing/2014/main" id="{214AAAD9-963E-7C48-9B61-C8C3798BC9A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453509-2C51-C642-B929-926D0E99DBAA}"/>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37406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tion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3ABBD-41BB-E647-B6A9-3DB249D4588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278987E7-4050-1D46-925F-E21F1D688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BE8700A7-8425-3242-9077-C12CE33E40B1}"/>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5" name="Pladsholder til sidefod 4">
            <a:extLst>
              <a:ext uri="{FF2B5EF4-FFF2-40B4-BE49-F238E27FC236}">
                <a16:creationId xmlns:a16="http://schemas.microsoft.com/office/drawing/2014/main" id="{8C3C8F68-2977-6C41-84B5-FAC8CA2823F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8DE67B-F47A-E948-BE8A-3F96322CBF9D}"/>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1750143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2A587-DFF7-1F48-8198-271FCF6F7801}"/>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6D931C24-6E5B-CC4C-A90C-0F7E681DB15F}"/>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7293D93-0A82-3E4C-BAEA-F296F3848BC9}"/>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7671BC1-CDF0-4343-B66C-8014CA20DFBD}"/>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6" name="Pladsholder til sidefod 5">
            <a:extLst>
              <a:ext uri="{FF2B5EF4-FFF2-40B4-BE49-F238E27FC236}">
                <a16:creationId xmlns:a16="http://schemas.microsoft.com/office/drawing/2014/main" id="{7D7ED31B-F200-9B46-AA98-991B60ACB51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1565085-A369-AB43-A5C8-F320A1E24C16}"/>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50987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85FAC-03EB-EF44-ABA9-E2B84CC8B7CC}"/>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B82E1361-DE7B-0641-AC4D-06055B0648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1C8478F2-79B1-864C-892E-577822FD732A}"/>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C759D24-0813-214E-ADBA-912B454A3A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34344CE8-972F-D348-B61A-ACFD9E967313}"/>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6597FD3-BAA6-2744-A6DC-0622F151A70A}"/>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8" name="Pladsholder til sidefod 7">
            <a:extLst>
              <a:ext uri="{FF2B5EF4-FFF2-40B4-BE49-F238E27FC236}">
                <a16:creationId xmlns:a16="http://schemas.microsoft.com/office/drawing/2014/main" id="{5B54F6D3-0F3B-594B-AED0-CEFD4C561DE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F93BC6B-384E-0D46-A4E3-6D1C40D1F860}"/>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185644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C71C4-96DA-B84F-9FAE-EC0485124BEB}"/>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60CF8A50-0DB2-9B49-AF83-0E56BE6E8BB6}"/>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4" name="Pladsholder til sidefod 3">
            <a:extLst>
              <a:ext uri="{FF2B5EF4-FFF2-40B4-BE49-F238E27FC236}">
                <a16:creationId xmlns:a16="http://schemas.microsoft.com/office/drawing/2014/main" id="{2B40EC93-C6AC-354A-995B-F9EBACA9621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0EAEE4E-B44B-DE4D-B8CE-3E11239BED97}"/>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1781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3E6E131-C0EA-B142-9A2A-0DB2814CB930}"/>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3" name="Pladsholder til sidefod 2">
            <a:extLst>
              <a:ext uri="{FF2B5EF4-FFF2-40B4-BE49-F238E27FC236}">
                <a16:creationId xmlns:a16="http://schemas.microsoft.com/office/drawing/2014/main" id="{CC27CFEB-0745-7C48-8735-A118FB33E5F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CA873C5-26B7-1341-BCE8-07D58BA38065}"/>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2971511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17A76-2FA7-9E49-BAE0-823EEAF5379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5133F1A1-5E60-F84E-9A09-C866627DD3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35DAF7A-56C4-4E41-87CF-7B6FED746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3881CCFF-4EA4-C042-AC75-6DBB139AE5E8}"/>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6" name="Pladsholder til sidefod 5">
            <a:extLst>
              <a:ext uri="{FF2B5EF4-FFF2-40B4-BE49-F238E27FC236}">
                <a16:creationId xmlns:a16="http://schemas.microsoft.com/office/drawing/2014/main" id="{2C03CEF2-AB57-644D-BFB8-AEE4F8AE855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FEBB07F-F62F-2549-90C9-A87DC3E2D66C}"/>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336445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51259-3771-0145-B3C5-E1989EF7CFD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D7B6614D-D4EF-5F42-8C81-8E8B00DC79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202097E-9F5A-3942-9221-FDBC8830F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94F7D199-0FBB-8142-8185-7FFE0FD9878C}"/>
              </a:ext>
            </a:extLst>
          </p:cNvPr>
          <p:cNvSpPr>
            <a:spLocks noGrp="1"/>
          </p:cNvSpPr>
          <p:nvPr>
            <p:ph type="dt" sz="half" idx="10"/>
          </p:nvPr>
        </p:nvSpPr>
        <p:spPr/>
        <p:txBody>
          <a:bodyPr/>
          <a:lstStyle/>
          <a:p>
            <a:fld id="{1ABE47E3-2A96-0647-BDA0-F3AA817D2F00}" type="datetimeFigureOut">
              <a:rPr lang="da-DK" smtClean="0"/>
              <a:t>05/06/2018</a:t>
            </a:fld>
            <a:endParaRPr lang="da-DK"/>
          </a:p>
        </p:txBody>
      </p:sp>
      <p:sp>
        <p:nvSpPr>
          <p:cNvPr id="6" name="Pladsholder til sidefod 5">
            <a:extLst>
              <a:ext uri="{FF2B5EF4-FFF2-40B4-BE49-F238E27FC236}">
                <a16:creationId xmlns:a16="http://schemas.microsoft.com/office/drawing/2014/main" id="{6BC703CB-9784-3140-AF91-737165F3396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817CE52-F5BD-344E-9443-425F9976A037}"/>
              </a:ext>
            </a:extLst>
          </p:cNvPr>
          <p:cNvSpPr>
            <a:spLocks noGrp="1"/>
          </p:cNvSpPr>
          <p:nvPr>
            <p:ph type="sldNum" sz="quarter" idx="12"/>
          </p:nvPr>
        </p:nvSpPr>
        <p:spPr/>
        <p:txBody>
          <a:bodyPr/>
          <a:lstStyle/>
          <a:p>
            <a:fld id="{892D13A8-1B32-B140-AD4D-F145B13AA2C8}" type="slidenum">
              <a:rPr lang="da-DK" smtClean="0"/>
              <a:t>‹nr.›</a:t>
            </a:fld>
            <a:endParaRPr lang="da-DK"/>
          </a:p>
        </p:txBody>
      </p:sp>
    </p:spTree>
    <p:extLst>
      <p:ext uri="{BB962C8B-B14F-4D97-AF65-F5344CB8AC3E}">
        <p14:creationId xmlns:p14="http://schemas.microsoft.com/office/powerpoint/2010/main" val="1557806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8B9507A-858F-A940-AFAE-9528E6120B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B068EBC1-AA76-D14C-8C0F-1DC868A280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E59CD44-BA35-B544-BC37-D9D758FA8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E47E3-2A96-0647-BDA0-F3AA817D2F00}" type="datetimeFigureOut">
              <a:rPr lang="da-DK" smtClean="0"/>
              <a:t>05/06/2018</a:t>
            </a:fld>
            <a:endParaRPr lang="da-DK"/>
          </a:p>
        </p:txBody>
      </p:sp>
      <p:sp>
        <p:nvSpPr>
          <p:cNvPr id="5" name="Pladsholder til sidefod 4">
            <a:extLst>
              <a:ext uri="{FF2B5EF4-FFF2-40B4-BE49-F238E27FC236}">
                <a16:creationId xmlns:a16="http://schemas.microsoft.com/office/drawing/2014/main" id="{93CD07AD-0F8A-2D4C-9F61-5C8BFB58E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9123C35-2221-AC4F-9379-190CBDFC47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D13A8-1B32-B140-AD4D-F145B13AA2C8}" type="slidenum">
              <a:rPr lang="da-DK" smtClean="0"/>
              <a:t>‹nr.›</a:t>
            </a:fld>
            <a:endParaRPr lang="da-DK"/>
          </a:p>
        </p:txBody>
      </p:sp>
    </p:spTree>
    <p:extLst>
      <p:ext uri="{BB962C8B-B14F-4D97-AF65-F5344CB8AC3E}">
        <p14:creationId xmlns:p14="http://schemas.microsoft.com/office/powerpoint/2010/main" val="36662798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4E9D626-9630-8641-A2FD-D924665232A7}"/>
              </a:ext>
            </a:extLst>
          </p:cNvPr>
          <p:cNvSpPr txBox="1"/>
          <p:nvPr/>
        </p:nvSpPr>
        <p:spPr>
          <a:xfrm>
            <a:off x="0" y="5206268"/>
            <a:ext cx="12192000" cy="1538883"/>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600" b="1" dirty="0">
                <a:solidFill>
                  <a:srgbClr val="45E9F7"/>
                </a:solidFill>
              </a:rPr>
              <a:t>	</a:t>
            </a:r>
            <a:r>
              <a:rPr lang="en-GB" sz="3600" b="1" dirty="0">
                <a:solidFill>
                  <a:schemeClr val="bg1"/>
                </a:solidFill>
              </a:rPr>
              <a:t>UNG I EN PRÆSTATIONSKULTUR</a:t>
            </a:r>
          </a:p>
          <a:p>
            <a:endParaRPr lang="en-GB" dirty="0">
              <a:solidFill>
                <a:schemeClr val="bg1"/>
              </a:solidFill>
            </a:endParaRPr>
          </a:p>
          <a:p>
            <a:pPr algn="r"/>
            <a:r>
              <a:rPr lang="en-GB" sz="2000" dirty="0">
                <a:solidFill>
                  <a:schemeClr val="bg1"/>
                </a:solidFill>
              </a:rPr>
              <a:t>	CENTER FOR UNGDOMSSTUDIER</a:t>
            </a:r>
            <a:endParaRPr lang="en-GB" sz="2000" b="1" dirty="0">
              <a:solidFill>
                <a:schemeClr val="bg1"/>
              </a:solidFill>
            </a:endParaRPr>
          </a:p>
          <a:p>
            <a:pPr algn="r"/>
            <a:r>
              <a:rPr lang="en-GB" sz="2000" dirty="0">
                <a:solidFill>
                  <a:schemeClr val="bg1"/>
                </a:solidFill>
              </a:rPr>
              <a:t>	V. STEPHANIE Y. M. JENSEN</a:t>
            </a:r>
          </a:p>
        </p:txBody>
      </p:sp>
      <p:pic>
        <p:nvPicPr>
          <p:cNvPr id="5" name="Billede 4" descr="CUR_logo_2017_Hvid CUR_large.png">
            <a:extLst>
              <a:ext uri="{FF2B5EF4-FFF2-40B4-BE49-F238E27FC236}">
                <a16:creationId xmlns:a16="http://schemas.microsoft.com/office/drawing/2014/main" id="{B92536E1-88FA-504E-BAB4-07341DDFD1F7}"/>
              </a:ext>
            </a:extLst>
          </p:cNvPr>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347208" y="293864"/>
            <a:ext cx="1251365" cy="797485"/>
          </a:xfrm>
          <a:prstGeom prst="rect">
            <a:avLst/>
          </a:prstGeom>
        </p:spPr>
      </p:pic>
    </p:spTree>
    <p:extLst>
      <p:ext uri="{BB962C8B-B14F-4D97-AF65-F5344CB8AC3E}">
        <p14:creationId xmlns:p14="http://schemas.microsoft.com/office/powerpoint/2010/main" val="3044606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6EB53F6C-1BF6-AE43-B1B4-145B44C1322E}"/>
              </a:ext>
            </a:extLst>
          </p:cNvPr>
          <p:cNvSpPr>
            <a:spLocks noGrp="1"/>
          </p:cNvSpPr>
          <p:nvPr>
            <p:ph type="title"/>
          </p:nvPr>
        </p:nvSpPr>
        <p:spPr>
          <a:xfrm>
            <a:off x="838200" y="963877"/>
            <a:ext cx="3494362" cy="4930246"/>
          </a:xfrm>
        </p:spPr>
        <p:txBody>
          <a:bodyPr>
            <a:normAutofit/>
          </a:bodyPr>
          <a:lstStyle/>
          <a:p>
            <a:pPr algn="r"/>
            <a:r>
              <a:rPr lang="da-DK" dirty="0"/>
              <a:t>Kronik i Information 2014</a:t>
            </a:r>
            <a:endParaRPr lang="da-DK" dirty="0">
              <a:solidFill>
                <a:schemeClr val="accent1"/>
              </a:solidFill>
            </a:endParaRPr>
          </a:p>
        </p:txBody>
      </p:sp>
      <p:sp>
        <p:nvSpPr>
          <p:cNvPr id="3" name="Pladsholder til indhold 2">
            <a:extLst>
              <a:ext uri="{FF2B5EF4-FFF2-40B4-BE49-F238E27FC236}">
                <a16:creationId xmlns:a16="http://schemas.microsoft.com/office/drawing/2014/main" id="{B53C41C6-0198-F04C-966F-036EB12FEDA9}"/>
              </a:ext>
            </a:extLst>
          </p:cNvPr>
          <p:cNvSpPr>
            <a:spLocks noGrp="1"/>
          </p:cNvSpPr>
          <p:nvPr>
            <p:ph idx="1"/>
          </p:nvPr>
        </p:nvSpPr>
        <p:spPr>
          <a:xfrm>
            <a:off x="4976031" y="963877"/>
            <a:ext cx="6696857" cy="4930246"/>
          </a:xfrm>
        </p:spPr>
        <p:txBody>
          <a:bodyPr anchor="ctr">
            <a:normAutofit/>
          </a:bodyPr>
          <a:lstStyle/>
          <a:p>
            <a:pPr marL="0" indent="0" algn="ctr">
              <a:lnSpc>
                <a:spcPct val="150000"/>
              </a:lnSpc>
              <a:buNone/>
            </a:pPr>
            <a:r>
              <a:rPr lang="da-DK" sz="2400" dirty="0"/>
              <a:t>”</a:t>
            </a:r>
            <a:r>
              <a:rPr lang="da-DK" sz="2400" i="1" dirty="0"/>
              <a:t>Vi har travlt med at få vores liv på plads, inden vi fylder 25, men glemmer i farten at få styr på os selv”</a:t>
            </a:r>
            <a:endParaRPr lang="da-DK" sz="2400" dirty="0"/>
          </a:p>
          <a:p>
            <a:pPr marL="0" indent="0" algn="ctr">
              <a:buNone/>
            </a:pPr>
            <a:endParaRPr lang="da-DK" sz="2400" b="1" dirty="0"/>
          </a:p>
          <a:p>
            <a:pPr marL="0" indent="0" algn="ctr">
              <a:buNone/>
            </a:pPr>
            <a:endParaRPr lang="da-DK" sz="2400" b="1" dirty="0"/>
          </a:p>
          <a:p>
            <a:pPr marL="0" indent="0" algn="ctr">
              <a:buNone/>
            </a:pPr>
            <a:r>
              <a:rPr lang="da-DK" sz="2400" b="1" dirty="0"/>
              <a:t>I jagten på at blive til </a:t>
            </a:r>
            <a:r>
              <a:rPr lang="da-DK" sz="2400" b="1" i="1" dirty="0"/>
              <a:t>noget</a:t>
            </a:r>
            <a:r>
              <a:rPr lang="da-DK" sz="2400" b="1" dirty="0"/>
              <a:t>, glemmer man at blive til </a:t>
            </a:r>
            <a:r>
              <a:rPr lang="da-DK" sz="2400" b="1" i="1" dirty="0"/>
              <a:t>nogen</a:t>
            </a:r>
          </a:p>
          <a:p>
            <a:endParaRPr lang="da-DK" sz="2400" dirty="0"/>
          </a:p>
        </p:txBody>
      </p:sp>
      <p:pic>
        <p:nvPicPr>
          <p:cNvPr id="6" name="Billede 5" descr="CUR_logo_2017_Hvid CUR_large.png">
            <a:extLst>
              <a:ext uri="{FF2B5EF4-FFF2-40B4-BE49-F238E27FC236}">
                <a16:creationId xmlns:a16="http://schemas.microsoft.com/office/drawing/2014/main" id="{2043F475-5C76-754E-AF71-66176D0382A9}"/>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Tree>
    <p:extLst>
      <p:ext uri="{BB962C8B-B14F-4D97-AF65-F5344CB8AC3E}">
        <p14:creationId xmlns:p14="http://schemas.microsoft.com/office/powerpoint/2010/main" val="1731108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56CBB86-1F12-034E-8D88-CBCC102722AB}"/>
              </a:ext>
            </a:extLst>
          </p:cNvPr>
          <p:cNvSpPr>
            <a:spLocks noGrp="1"/>
          </p:cNvSpPr>
          <p:nvPr>
            <p:ph type="title"/>
          </p:nvPr>
        </p:nvSpPr>
        <p:spPr>
          <a:xfrm>
            <a:off x="321564" y="963877"/>
            <a:ext cx="4332732" cy="4930246"/>
          </a:xfrm>
        </p:spPr>
        <p:txBody>
          <a:bodyPr>
            <a:normAutofit/>
          </a:bodyPr>
          <a:lstStyle/>
          <a:p>
            <a:pPr algn="ctr">
              <a:lnSpc>
                <a:spcPct val="150000"/>
              </a:lnSpc>
            </a:pPr>
            <a:r>
              <a:rPr lang="da-DK" sz="3600" b="1" dirty="0"/>
              <a:t>ER PRÆSTATIONSKRAV EN ”PIGE-TING”?</a:t>
            </a:r>
          </a:p>
        </p:txBody>
      </p:sp>
      <p:sp>
        <p:nvSpPr>
          <p:cNvPr id="3" name="Pladsholder til indhold 2">
            <a:extLst>
              <a:ext uri="{FF2B5EF4-FFF2-40B4-BE49-F238E27FC236}">
                <a16:creationId xmlns:a16="http://schemas.microsoft.com/office/drawing/2014/main" id="{447EBEDE-942B-1342-BA07-4387880EF60E}"/>
              </a:ext>
            </a:extLst>
          </p:cNvPr>
          <p:cNvSpPr>
            <a:spLocks noGrp="1"/>
          </p:cNvSpPr>
          <p:nvPr>
            <p:ph idx="1"/>
          </p:nvPr>
        </p:nvSpPr>
        <p:spPr>
          <a:xfrm>
            <a:off x="4976031" y="963877"/>
            <a:ext cx="6377769" cy="4930246"/>
          </a:xfrm>
        </p:spPr>
        <p:txBody>
          <a:bodyPr anchor="ctr">
            <a:normAutofit/>
          </a:bodyPr>
          <a:lstStyle/>
          <a:p>
            <a:pPr>
              <a:lnSpc>
                <a:spcPct val="150000"/>
              </a:lnSpc>
              <a:buFont typeface="Wingdings" pitchFamily="2" charset="2"/>
              <a:buChar char="Ø"/>
            </a:pPr>
            <a:endParaRPr lang="da-DK" sz="2400" dirty="0"/>
          </a:p>
          <a:p>
            <a:pPr>
              <a:lnSpc>
                <a:spcPct val="150000"/>
              </a:lnSpc>
              <a:buFont typeface="Wingdings" pitchFamily="2" charset="2"/>
              <a:buChar char="Ø"/>
            </a:pPr>
            <a:r>
              <a:rPr lang="da-DK" sz="2400" dirty="0"/>
              <a:t> Håndtering af krav - forskelligt!</a:t>
            </a:r>
          </a:p>
          <a:p>
            <a:pPr>
              <a:lnSpc>
                <a:spcPct val="150000"/>
              </a:lnSpc>
            </a:pPr>
            <a:endParaRPr lang="da-DK" sz="2400" dirty="0"/>
          </a:p>
        </p:txBody>
      </p:sp>
      <p:pic>
        <p:nvPicPr>
          <p:cNvPr id="6" name="Billede 5" descr="CUR_logo_2017_Hvid CUR_large.png">
            <a:extLst>
              <a:ext uri="{FF2B5EF4-FFF2-40B4-BE49-F238E27FC236}">
                <a16:creationId xmlns:a16="http://schemas.microsoft.com/office/drawing/2014/main" id="{816F78C6-4F9C-354D-A964-0569E36EF02E}"/>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491711" y="5740475"/>
            <a:ext cx="1251365" cy="797485"/>
          </a:xfrm>
          <a:prstGeom prst="rect">
            <a:avLst/>
          </a:prstGeom>
        </p:spPr>
      </p:pic>
    </p:spTree>
    <p:extLst>
      <p:ext uri="{BB962C8B-B14F-4D97-AF65-F5344CB8AC3E}">
        <p14:creationId xmlns:p14="http://schemas.microsoft.com/office/powerpoint/2010/main" val="27138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E8ABAB6-C13D-8343-819B-C6347FDD1A79}"/>
              </a:ext>
            </a:extLst>
          </p:cNvPr>
          <p:cNvSpPr>
            <a:spLocks noGrp="1"/>
          </p:cNvSpPr>
          <p:nvPr>
            <p:ph type="title"/>
          </p:nvPr>
        </p:nvSpPr>
        <p:spPr>
          <a:xfrm>
            <a:off x="557213" y="963877"/>
            <a:ext cx="3775349" cy="4930246"/>
          </a:xfrm>
        </p:spPr>
        <p:txBody>
          <a:bodyPr>
            <a:normAutofit/>
          </a:bodyPr>
          <a:lstStyle/>
          <a:p>
            <a:pPr algn="ctr">
              <a:lnSpc>
                <a:spcPct val="150000"/>
              </a:lnSpc>
            </a:pPr>
            <a:r>
              <a:rPr lang="da-DK" sz="3600" b="1" dirty="0"/>
              <a:t>”ALTING KAN ALTID BLIVE BEDRE”</a:t>
            </a:r>
            <a:endParaRPr lang="da-DK" sz="3600" dirty="0"/>
          </a:p>
        </p:txBody>
      </p:sp>
      <p:sp>
        <p:nvSpPr>
          <p:cNvPr id="3" name="Pladsholder til indhold 2">
            <a:extLst>
              <a:ext uri="{FF2B5EF4-FFF2-40B4-BE49-F238E27FC236}">
                <a16:creationId xmlns:a16="http://schemas.microsoft.com/office/drawing/2014/main" id="{C223CA15-E537-0343-BC31-54DC38B9DB5A}"/>
              </a:ext>
            </a:extLst>
          </p:cNvPr>
          <p:cNvSpPr>
            <a:spLocks noGrp="1"/>
          </p:cNvSpPr>
          <p:nvPr>
            <p:ph idx="1"/>
          </p:nvPr>
        </p:nvSpPr>
        <p:spPr>
          <a:xfrm>
            <a:off x="4976031" y="963877"/>
            <a:ext cx="6377769" cy="4930246"/>
          </a:xfrm>
        </p:spPr>
        <p:txBody>
          <a:bodyPr anchor="ctr">
            <a:normAutofit/>
          </a:bodyPr>
          <a:lstStyle/>
          <a:p>
            <a:pPr marL="0" indent="0" algn="ctr">
              <a:buNone/>
            </a:pPr>
            <a:r>
              <a:rPr lang="da-DK" sz="2400" b="1" dirty="0"/>
              <a:t>Krav om kontinuerlig optimering </a:t>
            </a:r>
          </a:p>
          <a:p>
            <a:endParaRPr lang="da-DK" sz="2400" b="1" i="1" dirty="0"/>
          </a:p>
          <a:p>
            <a:pPr>
              <a:lnSpc>
                <a:spcPct val="150000"/>
              </a:lnSpc>
              <a:buFont typeface="Wingdings" pitchFamily="2" charset="2"/>
              <a:buChar char="Ø"/>
            </a:pPr>
            <a:r>
              <a:rPr lang="da-DK" sz="1800" b="1" i="1" dirty="0"/>
              <a:t> </a:t>
            </a:r>
            <a:r>
              <a:rPr lang="da-DK" sz="1800" dirty="0"/>
              <a:t>”Det perfekte er blevet det normale”</a:t>
            </a:r>
          </a:p>
          <a:p>
            <a:pPr>
              <a:lnSpc>
                <a:spcPct val="150000"/>
              </a:lnSpc>
              <a:buFont typeface="Wingdings" pitchFamily="2" charset="2"/>
              <a:buChar char="Ø"/>
            </a:pPr>
            <a:r>
              <a:rPr lang="da-DK" sz="1800" dirty="0"/>
              <a:t> 10-tallet er ikke godt nok</a:t>
            </a:r>
          </a:p>
          <a:p>
            <a:pPr>
              <a:lnSpc>
                <a:spcPct val="150000"/>
              </a:lnSpc>
              <a:buFont typeface="Wingdings" pitchFamily="2" charset="2"/>
              <a:buChar char="Ø"/>
            </a:pPr>
            <a:r>
              <a:rPr lang="da-DK" sz="1800" dirty="0"/>
              <a:t> Have en plan for, hvad man vil med sit liv</a:t>
            </a:r>
          </a:p>
          <a:p>
            <a:pPr>
              <a:lnSpc>
                <a:spcPct val="150000"/>
              </a:lnSpc>
              <a:buFont typeface="Wingdings" pitchFamily="2" charset="2"/>
              <a:buChar char="Ø"/>
            </a:pPr>
            <a:r>
              <a:rPr lang="da-DK" sz="1800" dirty="0"/>
              <a:t> Altid tilgængelig</a:t>
            </a:r>
          </a:p>
          <a:p>
            <a:pPr>
              <a:lnSpc>
                <a:spcPct val="150000"/>
              </a:lnSpc>
              <a:buFont typeface="Wingdings" pitchFamily="2" charset="2"/>
              <a:buChar char="Ø"/>
            </a:pPr>
            <a:r>
              <a:rPr lang="da-DK" sz="1800" dirty="0"/>
              <a:t>Se ud på en bestemt måde</a:t>
            </a:r>
            <a:endParaRPr lang="da-DK" sz="1800" b="1" i="1" dirty="0"/>
          </a:p>
          <a:p>
            <a:endParaRPr lang="da-DK" sz="2400" dirty="0"/>
          </a:p>
        </p:txBody>
      </p:sp>
      <p:pic>
        <p:nvPicPr>
          <p:cNvPr id="6" name="Billede 5" descr="CUR_logo_2017_Hvid CUR_large.png">
            <a:extLst>
              <a:ext uri="{FF2B5EF4-FFF2-40B4-BE49-F238E27FC236}">
                <a16:creationId xmlns:a16="http://schemas.microsoft.com/office/drawing/2014/main" id="{C79967AD-490F-EC4B-9B30-6FC906717463}"/>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226804" y="5831914"/>
            <a:ext cx="1251365" cy="797485"/>
          </a:xfrm>
          <a:prstGeom prst="rect">
            <a:avLst/>
          </a:prstGeom>
        </p:spPr>
      </p:pic>
    </p:spTree>
    <p:extLst>
      <p:ext uri="{BB962C8B-B14F-4D97-AF65-F5344CB8AC3E}">
        <p14:creationId xmlns:p14="http://schemas.microsoft.com/office/powerpoint/2010/main" val="277718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44B524D-D4BE-2B4D-8D7A-70011377FD71}"/>
              </a:ext>
            </a:extLst>
          </p:cNvPr>
          <p:cNvSpPr>
            <a:spLocks noGrp="1"/>
          </p:cNvSpPr>
          <p:nvPr>
            <p:ph type="title"/>
          </p:nvPr>
        </p:nvSpPr>
        <p:spPr>
          <a:xfrm>
            <a:off x="910389" y="1122362"/>
            <a:ext cx="10371222" cy="2455061"/>
          </a:xfrm>
        </p:spPr>
        <p:txBody>
          <a:bodyPr vert="horz" lIns="91440" tIns="45720" rIns="91440" bIns="45720" rtlCol="0" anchor="b">
            <a:normAutofit/>
          </a:bodyPr>
          <a:lstStyle/>
          <a:p>
            <a:pPr algn="ctr"/>
            <a:r>
              <a:rPr lang="en-US" sz="5800" b="1" dirty="0"/>
              <a:t>SOCIALE MEDIER</a:t>
            </a:r>
            <a:endParaRPr lang="en-US" sz="5800" b="1" kern="1200" dirty="0">
              <a:solidFill>
                <a:schemeClr val="tx1"/>
              </a:solidFill>
              <a:latin typeface="+mj-lt"/>
              <a:ea typeface="+mj-ea"/>
              <a:cs typeface="+mj-cs"/>
            </a:endParaRPr>
          </a:p>
        </p:txBody>
      </p:sp>
      <p:pic>
        <p:nvPicPr>
          <p:cNvPr id="7" name="Billede 6" descr="CUR_logo_2017_Hvid CUR_large.png">
            <a:extLst>
              <a:ext uri="{FF2B5EF4-FFF2-40B4-BE49-F238E27FC236}">
                <a16:creationId xmlns:a16="http://schemas.microsoft.com/office/drawing/2014/main" id="{42B4D4FA-9195-344F-A112-F8F75BC7F0BA}"/>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Tree>
    <p:extLst>
      <p:ext uri="{BB962C8B-B14F-4D97-AF65-F5344CB8AC3E}">
        <p14:creationId xmlns:p14="http://schemas.microsoft.com/office/powerpoint/2010/main" val="230413313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0C447C7-030A-5040-81F3-9E50C274443D}"/>
              </a:ext>
            </a:extLst>
          </p:cNvPr>
          <p:cNvSpPr>
            <a:spLocks noGrp="1"/>
          </p:cNvSpPr>
          <p:nvPr>
            <p:ph type="title"/>
          </p:nvPr>
        </p:nvSpPr>
        <p:spPr>
          <a:xfrm>
            <a:off x="512554" y="1715066"/>
            <a:ext cx="4010998" cy="3836723"/>
          </a:xfrm>
        </p:spPr>
        <p:txBody>
          <a:bodyPr>
            <a:normAutofit/>
          </a:bodyPr>
          <a:lstStyle/>
          <a:p>
            <a:pPr algn="ctr">
              <a:lnSpc>
                <a:spcPct val="150000"/>
              </a:lnSpc>
            </a:pPr>
            <a:r>
              <a:rPr lang="da-DK" sz="3600" b="1" dirty="0"/>
              <a:t>SOCIALE MEDIER</a:t>
            </a:r>
            <a:endParaRPr lang="da-DK" sz="3600" dirty="0"/>
          </a:p>
        </p:txBody>
      </p:sp>
      <p:sp>
        <p:nvSpPr>
          <p:cNvPr id="3" name="Pladsholder til indhold 2">
            <a:extLst>
              <a:ext uri="{FF2B5EF4-FFF2-40B4-BE49-F238E27FC236}">
                <a16:creationId xmlns:a16="http://schemas.microsoft.com/office/drawing/2014/main" id="{CFC8D6C9-B6C3-2346-A2AE-CF2840767FDD}"/>
              </a:ext>
            </a:extLst>
          </p:cNvPr>
          <p:cNvSpPr>
            <a:spLocks noGrp="1"/>
          </p:cNvSpPr>
          <p:nvPr>
            <p:ph idx="1"/>
          </p:nvPr>
        </p:nvSpPr>
        <p:spPr>
          <a:xfrm>
            <a:off x="4976031" y="963877"/>
            <a:ext cx="6739719" cy="4930246"/>
          </a:xfrm>
        </p:spPr>
        <p:txBody>
          <a:bodyPr anchor="ctr">
            <a:normAutofit/>
          </a:bodyPr>
          <a:lstStyle/>
          <a:p>
            <a:pPr>
              <a:lnSpc>
                <a:spcPct val="150000"/>
              </a:lnSpc>
              <a:buFont typeface="Wingdings" pitchFamily="2" charset="2"/>
              <a:buChar char="v"/>
            </a:pPr>
            <a:r>
              <a:rPr lang="da-DK" sz="2000" b="1" dirty="0"/>
              <a:t> DEN</a:t>
            </a:r>
            <a:r>
              <a:rPr lang="da-DK" sz="2000" dirty="0"/>
              <a:t> </a:t>
            </a:r>
            <a:r>
              <a:rPr lang="da-DK" sz="2000" b="1" dirty="0"/>
              <a:t>KONSTANTE PÅMINDELSE </a:t>
            </a:r>
            <a:r>
              <a:rPr lang="da-DK" sz="2000" dirty="0"/>
              <a:t>OM, HVORDAN VI </a:t>
            </a:r>
            <a:r>
              <a:rPr lang="da-DK" sz="2000" i="1" dirty="0"/>
              <a:t>BURDE</a:t>
            </a:r>
            <a:r>
              <a:rPr lang="da-DK" sz="2000" dirty="0"/>
              <a:t> SE UD OG LEVE VORES LIV </a:t>
            </a:r>
          </a:p>
          <a:p>
            <a:pPr marL="0" indent="0">
              <a:buNone/>
            </a:pPr>
            <a:endParaRPr lang="da-DK" sz="2000" b="1" dirty="0"/>
          </a:p>
          <a:p>
            <a:pPr marL="0" indent="0">
              <a:buNone/>
            </a:pPr>
            <a:endParaRPr lang="da-DK" sz="2000" b="1" dirty="0"/>
          </a:p>
          <a:p>
            <a:pPr>
              <a:buFont typeface="Wingdings" pitchFamily="2" charset="2"/>
              <a:buChar char="v"/>
            </a:pPr>
            <a:r>
              <a:rPr lang="da-DK" sz="2000" b="1" dirty="0"/>
              <a:t> SOCIAL SAMMENLIGNING </a:t>
            </a:r>
            <a:r>
              <a:rPr lang="da-DK" sz="2000" dirty="0"/>
              <a:t>PÅVIRKER VORES </a:t>
            </a:r>
            <a:r>
              <a:rPr lang="da-DK" sz="2000" b="1" dirty="0"/>
              <a:t>SELVVÆRD</a:t>
            </a:r>
          </a:p>
          <a:p>
            <a:pPr marL="0" indent="0">
              <a:lnSpc>
                <a:spcPct val="170000"/>
              </a:lnSpc>
              <a:buNone/>
            </a:pPr>
            <a:endParaRPr lang="da-DK" sz="2000" dirty="0"/>
          </a:p>
          <a:p>
            <a:pPr marL="0" indent="0">
              <a:lnSpc>
                <a:spcPct val="170000"/>
              </a:lnSpc>
              <a:buNone/>
            </a:pPr>
            <a:r>
              <a:rPr lang="da-DK" sz="2000" i="1" dirty="0">
                <a:sym typeface="Wingdings" pitchFamily="2" charset="2"/>
              </a:rPr>
              <a:t></a:t>
            </a:r>
            <a:r>
              <a:rPr lang="da-DK" sz="2000" i="1" dirty="0"/>
              <a:t> Sociale medier </a:t>
            </a:r>
            <a:r>
              <a:rPr lang="da-DK" sz="2000" i="1" dirty="0">
                <a:sym typeface="Wingdings" pitchFamily="2" charset="2"/>
              </a:rPr>
              <a:t>påvirker</a:t>
            </a:r>
            <a:r>
              <a:rPr lang="da-DK" sz="2000" i="1" dirty="0"/>
              <a:t> unges høje forventninger til sig selv</a:t>
            </a:r>
            <a:endParaRPr lang="da-DK" sz="1800" i="1" dirty="0"/>
          </a:p>
        </p:txBody>
      </p:sp>
      <p:pic>
        <p:nvPicPr>
          <p:cNvPr id="7" name="Billede 6" descr="CUR_logo_2017_Hvid CUR_large.png">
            <a:extLst>
              <a:ext uri="{FF2B5EF4-FFF2-40B4-BE49-F238E27FC236}">
                <a16:creationId xmlns:a16="http://schemas.microsoft.com/office/drawing/2014/main" id="{AC4D1A61-344C-2048-B638-8C4F70E48536}"/>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Tree>
    <p:extLst>
      <p:ext uri="{BB962C8B-B14F-4D97-AF65-F5344CB8AC3E}">
        <p14:creationId xmlns:p14="http://schemas.microsoft.com/office/powerpoint/2010/main" val="1956920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ACE32A16-7435-5D49-8F0E-A513B31690E4}"/>
              </a:ext>
            </a:extLst>
          </p:cNvPr>
          <p:cNvSpPr>
            <a:spLocks noGrp="1"/>
          </p:cNvSpPr>
          <p:nvPr>
            <p:ph type="title"/>
          </p:nvPr>
        </p:nvSpPr>
        <p:spPr>
          <a:xfrm>
            <a:off x="838200" y="963877"/>
            <a:ext cx="3494362" cy="4930246"/>
          </a:xfrm>
        </p:spPr>
        <p:txBody>
          <a:bodyPr>
            <a:normAutofit/>
          </a:bodyPr>
          <a:lstStyle/>
          <a:p>
            <a:pPr algn="r"/>
            <a:r>
              <a:rPr lang="da-DK" sz="4000" b="1" dirty="0"/>
              <a:t>PIGE, 9. KLASSE</a:t>
            </a:r>
          </a:p>
        </p:txBody>
      </p:sp>
      <p:sp>
        <p:nvSpPr>
          <p:cNvPr id="3" name="Pladsholder til indhold 2">
            <a:extLst>
              <a:ext uri="{FF2B5EF4-FFF2-40B4-BE49-F238E27FC236}">
                <a16:creationId xmlns:a16="http://schemas.microsoft.com/office/drawing/2014/main" id="{86DC3C75-8AA6-0D46-A0A8-65C8A6889939}"/>
              </a:ext>
            </a:extLst>
          </p:cNvPr>
          <p:cNvSpPr>
            <a:spLocks noGrp="1"/>
          </p:cNvSpPr>
          <p:nvPr>
            <p:ph idx="1"/>
          </p:nvPr>
        </p:nvSpPr>
        <p:spPr>
          <a:xfrm>
            <a:off x="4976031" y="963877"/>
            <a:ext cx="6377769" cy="4930246"/>
          </a:xfrm>
        </p:spPr>
        <p:txBody>
          <a:bodyPr anchor="ctr">
            <a:normAutofit/>
          </a:bodyPr>
          <a:lstStyle/>
          <a:p>
            <a:pPr marL="0" indent="0" algn="ctr">
              <a:lnSpc>
                <a:spcPct val="150000"/>
              </a:lnSpc>
              <a:buNone/>
            </a:pPr>
            <a:r>
              <a:rPr lang="da-DK" sz="2400" dirty="0"/>
              <a:t>”</a:t>
            </a:r>
            <a:r>
              <a:rPr lang="da-DK" sz="2400" i="1" dirty="0"/>
              <a:t>Der er selvfølgelig reklamer rundt omkring i forskellige butikker – billeder, som man ser i  hverdagen. Men jeg synes, det er langt fra mig. På </a:t>
            </a:r>
            <a:r>
              <a:rPr lang="da-DK" sz="2400" i="1" dirty="0" err="1"/>
              <a:t>Instagram</a:t>
            </a:r>
            <a:r>
              <a:rPr lang="da-DK" sz="2400" i="1" dirty="0"/>
              <a:t> er der billeder af piger på min alder, så det er sådan, man skal se ud. Modeller har ikke noget med mig at gøre – men på </a:t>
            </a:r>
            <a:r>
              <a:rPr lang="da-DK" sz="2400" i="1" dirty="0" err="1"/>
              <a:t>Instagram</a:t>
            </a:r>
            <a:r>
              <a:rPr lang="da-DK" sz="2400" i="1" dirty="0"/>
              <a:t> kommer det tæt på.”</a:t>
            </a:r>
          </a:p>
        </p:txBody>
      </p:sp>
      <p:pic>
        <p:nvPicPr>
          <p:cNvPr id="6" name="Billede 5" descr="CUR_logo_2017_Hvid CUR_large.png">
            <a:extLst>
              <a:ext uri="{FF2B5EF4-FFF2-40B4-BE49-F238E27FC236}">
                <a16:creationId xmlns:a16="http://schemas.microsoft.com/office/drawing/2014/main" id="{33B652D0-9BE7-6744-A9B6-5C592B122DAB}"/>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Tree>
    <p:extLst>
      <p:ext uri="{BB962C8B-B14F-4D97-AF65-F5344CB8AC3E}">
        <p14:creationId xmlns:p14="http://schemas.microsoft.com/office/powerpoint/2010/main" val="160213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B00C48CD-DEF8-704C-B01F-6A34BAA673A6}"/>
              </a:ext>
            </a:extLst>
          </p:cNvPr>
          <p:cNvSpPr>
            <a:spLocks noGrp="1"/>
          </p:cNvSpPr>
          <p:nvPr>
            <p:ph type="title"/>
          </p:nvPr>
        </p:nvSpPr>
        <p:spPr>
          <a:xfrm>
            <a:off x="838200" y="963877"/>
            <a:ext cx="3494362" cy="4930246"/>
          </a:xfrm>
        </p:spPr>
        <p:txBody>
          <a:bodyPr>
            <a:normAutofit/>
          </a:bodyPr>
          <a:lstStyle/>
          <a:p>
            <a:pPr algn="r"/>
            <a:r>
              <a:rPr lang="da-DK" b="1" dirty="0"/>
              <a:t>DRENG, 1.G</a:t>
            </a:r>
          </a:p>
        </p:txBody>
      </p:sp>
      <p:sp>
        <p:nvSpPr>
          <p:cNvPr id="3" name="Pladsholder til indhold 2">
            <a:extLst>
              <a:ext uri="{FF2B5EF4-FFF2-40B4-BE49-F238E27FC236}">
                <a16:creationId xmlns:a16="http://schemas.microsoft.com/office/drawing/2014/main" id="{26E3DC13-B423-5542-9DF5-301F755DD76D}"/>
              </a:ext>
            </a:extLst>
          </p:cNvPr>
          <p:cNvSpPr>
            <a:spLocks noGrp="1"/>
          </p:cNvSpPr>
          <p:nvPr>
            <p:ph idx="1"/>
          </p:nvPr>
        </p:nvSpPr>
        <p:spPr>
          <a:xfrm>
            <a:off x="4976031" y="657225"/>
            <a:ext cx="6377769" cy="5236898"/>
          </a:xfrm>
        </p:spPr>
        <p:txBody>
          <a:bodyPr anchor="ctr">
            <a:normAutofit fontScale="70000" lnSpcReduction="20000"/>
          </a:bodyPr>
          <a:lstStyle/>
          <a:p>
            <a:pPr marL="0" indent="0">
              <a:buNone/>
            </a:pPr>
            <a:endParaRPr lang="da-DK" i="1" dirty="0"/>
          </a:p>
          <a:p>
            <a:pPr marL="0" indent="0" algn="ctr">
              <a:lnSpc>
                <a:spcPct val="150000"/>
              </a:lnSpc>
              <a:buNone/>
            </a:pPr>
            <a:r>
              <a:rPr lang="da-DK" i="1" dirty="0"/>
              <a:t>”Nogle gange </a:t>
            </a:r>
            <a:r>
              <a:rPr lang="da-DK" i="1" dirty="0" err="1"/>
              <a:t>når</a:t>
            </a:r>
            <a:r>
              <a:rPr lang="da-DK" i="1" dirty="0"/>
              <a:t> man har kysset med en pige til en fest, og det var dejligt, </a:t>
            </a:r>
            <a:r>
              <a:rPr lang="da-DK" i="1" dirty="0" err="1"/>
              <a:t>sa</a:t>
            </a:r>
            <a:r>
              <a:rPr lang="da-DK" i="1" dirty="0"/>
              <a:t>̊ </a:t>
            </a:r>
            <a:r>
              <a:rPr lang="da-DK" i="1" dirty="0" err="1"/>
              <a:t>går</a:t>
            </a:r>
            <a:r>
              <a:rPr lang="da-DK" i="1" dirty="0"/>
              <a:t> man bagefter ind på IG, og </a:t>
            </a:r>
            <a:r>
              <a:rPr lang="da-DK" i="1" dirty="0" err="1"/>
              <a:t>sa</a:t>
            </a:r>
            <a:r>
              <a:rPr lang="da-DK" i="1" dirty="0"/>
              <a:t>̊ lige pludselig ser man hendes billeder og ser, at hun ikke har særlig mange følgere. Man tænker, hun er en taber – det tænker man da, hvis man er ærlig. </a:t>
            </a:r>
            <a:r>
              <a:rPr lang="da-DK" i="1" dirty="0" err="1"/>
              <a:t>Sa</a:t>
            </a:r>
            <a:r>
              <a:rPr lang="da-DK" i="1" dirty="0"/>
              <a:t>̊ ser man hende, og man </a:t>
            </a:r>
            <a:r>
              <a:rPr lang="da-DK" i="1" dirty="0" err="1"/>
              <a:t>får</a:t>
            </a:r>
            <a:r>
              <a:rPr lang="da-DK" i="1" dirty="0"/>
              <a:t> et andet billede af hende, at hun ikke er socialt accepteret. </a:t>
            </a:r>
            <a:r>
              <a:rPr lang="da-DK" i="1" dirty="0" err="1"/>
              <a:t>Sa</a:t>
            </a:r>
            <a:r>
              <a:rPr lang="da-DK" i="1" dirty="0"/>
              <a:t>̊ ændrer man holdning og dropper hende. Det er forkert, men </a:t>
            </a:r>
            <a:r>
              <a:rPr lang="da-DK" i="1" dirty="0" err="1"/>
              <a:t>sådan</a:t>
            </a:r>
            <a:r>
              <a:rPr lang="da-DK" i="1" dirty="0"/>
              <a:t> er det.</a:t>
            </a:r>
          </a:p>
          <a:p>
            <a:pPr marL="0" indent="0" algn="ctr">
              <a:lnSpc>
                <a:spcPct val="150000"/>
              </a:lnSpc>
              <a:buNone/>
            </a:pPr>
            <a:r>
              <a:rPr lang="da-DK" sz="2400" i="1" dirty="0"/>
              <a:t>[…]</a:t>
            </a:r>
          </a:p>
          <a:p>
            <a:pPr marL="0" indent="0" algn="ctr">
              <a:lnSpc>
                <a:spcPct val="150000"/>
              </a:lnSpc>
              <a:buNone/>
            </a:pPr>
            <a:r>
              <a:rPr lang="da-DK" i="1" dirty="0"/>
              <a:t>Hvis hun kun har 50 følgere eller </a:t>
            </a:r>
            <a:r>
              <a:rPr lang="da-DK" i="1" dirty="0" err="1"/>
              <a:t>sådan</a:t>
            </a:r>
            <a:r>
              <a:rPr lang="da-DK" i="1" dirty="0"/>
              <a:t> noget, </a:t>
            </a:r>
            <a:r>
              <a:rPr lang="da-DK" i="1" dirty="0" err="1"/>
              <a:t>sa</a:t>
            </a:r>
            <a:r>
              <a:rPr lang="da-DK" i="1" dirty="0"/>
              <a:t>̊ ville jeg droppe hende ...” </a:t>
            </a:r>
            <a:endParaRPr lang="da-DK" sz="2400" dirty="0"/>
          </a:p>
          <a:p>
            <a:endParaRPr lang="da-DK" sz="2400" dirty="0"/>
          </a:p>
        </p:txBody>
      </p:sp>
      <p:pic>
        <p:nvPicPr>
          <p:cNvPr id="7" name="Billede 6" descr="CUR_logo_2017_Hvid CUR_large.png">
            <a:extLst>
              <a:ext uri="{FF2B5EF4-FFF2-40B4-BE49-F238E27FC236}">
                <a16:creationId xmlns:a16="http://schemas.microsoft.com/office/drawing/2014/main" id="{153AA0BD-24B2-9E40-9EB1-82C5DB4FD626}"/>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Tree>
    <p:extLst>
      <p:ext uri="{BB962C8B-B14F-4D97-AF65-F5344CB8AC3E}">
        <p14:creationId xmlns:p14="http://schemas.microsoft.com/office/powerpoint/2010/main" val="2322663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Billede 4" descr="CUR_logo_2017_Hvid CUR_large.png">
            <a:extLst>
              <a:ext uri="{FF2B5EF4-FFF2-40B4-BE49-F238E27FC236}">
                <a16:creationId xmlns:a16="http://schemas.microsoft.com/office/drawing/2014/main" id="{9CF30591-7116-4841-BB29-E47FE6ABE0BB}"/>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
        <p:nvSpPr>
          <p:cNvPr id="2" name="Titel 1">
            <a:extLst>
              <a:ext uri="{FF2B5EF4-FFF2-40B4-BE49-F238E27FC236}">
                <a16:creationId xmlns:a16="http://schemas.microsoft.com/office/drawing/2014/main" id="{2BF3F4DD-DB47-3145-AA17-2D18778832B7}"/>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b="1" kern="1200" dirty="0">
                <a:solidFill>
                  <a:schemeClr val="tx1"/>
                </a:solidFill>
                <a:latin typeface="+mj-lt"/>
                <a:ea typeface="+mj-ea"/>
                <a:cs typeface="+mj-cs"/>
              </a:rPr>
              <a:t>HVAD ER KONSEKVENSERNE VED DISSE KRAV TIL UNGE?</a:t>
            </a:r>
          </a:p>
        </p:txBody>
      </p:sp>
    </p:spTree>
    <p:extLst>
      <p:ext uri="{BB962C8B-B14F-4D97-AF65-F5344CB8AC3E}">
        <p14:creationId xmlns:p14="http://schemas.microsoft.com/office/powerpoint/2010/main" val="93313632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85253E3-D7D4-5446-9367-34C34B10B297}"/>
              </a:ext>
            </a:extLst>
          </p:cNvPr>
          <p:cNvSpPr>
            <a:spLocks noGrp="1"/>
          </p:cNvSpPr>
          <p:nvPr>
            <p:ph type="title"/>
          </p:nvPr>
        </p:nvSpPr>
        <p:spPr>
          <a:xfrm>
            <a:off x="430608" y="1935883"/>
            <a:ext cx="4197096" cy="3114676"/>
          </a:xfrm>
        </p:spPr>
        <p:txBody>
          <a:bodyPr>
            <a:normAutofit/>
          </a:bodyPr>
          <a:lstStyle/>
          <a:p>
            <a:pPr algn="ctr">
              <a:lnSpc>
                <a:spcPct val="150000"/>
              </a:lnSpc>
            </a:pPr>
            <a:r>
              <a:rPr lang="da-DK" sz="3100" b="1" dirty="0"/>
              <a:t>DANSKERNES SUNDHED – DEN NATIONALE SUNDHEDSPROFIL 2017</a:t>
            </a:r>
            <a:br>
              <a:rPr lang="da-DK" sz="3100" dirty="0"/>
            </a:br>
            <a:r>
              <a:rPr lang="da-DK" sz="1800" dirty="0"/>
              <a:t>(Sundhedsstyrelsen, 2018)</a:t>
            </a:r>
            <a:endParaRPr lang="da-DK" dirty="0"/>
          </a:p>
        </p:txBody>
      </p:sp>
      <p:pic>
        <p:nvPicPr>
          <p:cNvPr id="7" name="Billede 6" descr="CUR_logo_2017_Hvid CUR_large.png">
            <a:extLst>
              <a:ext uri="{FF2B5EF4-FFF2-40B4-BE49-F238E27FC236}">
                <a16:creationId xmlns:a16="http://schemas.microsoft.com/office/drawing/2014/main" id="{24803061-7ACB-C744-B16C-5B1CD72CE58E}"/>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
        <p:nvSpPr>
          <p:cNvPr id="5" name="Rektangel 4">
            <a:extLst>
              <a:ext uri="{FF2B5EF4-FFF2-40B4-BE49-F238E27FC236}">
                <a16:creationId xmlns:a16="http://schemas.microsoft.com/office/drawing/2014/main" id="{0A5DA68B-6755-184B-8D36-0D9AF273CAB0}"/>
              </a:ext>
            </a:extLst>
          </p:cNvPr>
          <p:cNvSpPr/>
          <p:nvPr/>
        </p:nvSpPr>
        <p:spPr>
          <a:xfrm>
            <a:off x="5565548" y="5191364"/>
            <a:ext cx="5786584" cy="1138773"/>
          </a:xfrm>
          <a:prstGeom prst="rect">
            <a:avLst/>
          </a:prstGeom>
        </p:spPr>
        <p:txBody>
          <a:bodyPr wrap="none">
            <a:spAutoFit/>
          </a:bodyPr>
          <a:lstStyle/>
          <a:p>
            <a:r>
              <a:rPr lang="da-DK" b="1" dirty="0"/>
              <a:t>18,3 pct. af de 16-24-årige har dårligt mentalt helbred</a:t>
            </a:r>
          </a:p>
          <a:p>
            <a:endParaRPr lang="da-DK" b="1" dirty="0"/>
          </a:p>
          <a:p>
            <a:r>
              <a:rPr lang="da-DK" sz="1600" dirty="0"/>
              <a:t>Dårligt mentalt helbred: SF-12, f.eks. følelsesmæssige udfordringer, </a:t>
            </a:r>
          </a:p>
          <a:p>
            <a:r>
              <a:rPr lang="da-DK" sz="1600" dirty="0"/>
              <a:t>der begrænser én i hverdagen, energiniveau og humør</a:t>
            </a:r>
          </a:p>
        </p:txBody>
      </p:sp>
      <p:pic>
        <p:nvPicPr>
          <p:cNvPr id="14" name="Billede 13">
            <a:extLst>
              <a:ext uri="{FF2B5EF4-FFF2-40B4-BE49-F238E27FC236}">
                <a16:creationId xmlns:a16="http://schemas.microsoft.com/office/drawing/2014/main" id="{9F64CBC7-DA56-1B46-8026-131236C5FAC5}"/>
              </a:ext>
            </a:extLst>
          </p:cNvPr>
          <p:cNvPicPr/>
          <p:nvPr/>
        </p:nvPicPr>
        <p:blipFill>
          <a:blip r:embed="rId3">
            <a:extLst>
              <a:ext uri="{28A0092B-C50C-407E-A947-70E740481C1C}">
                <a14:useLocalDpi xmlns:a14="http://schemas.microsoft.com/office/drawing/2010/main" val="0"/>
              </a:ext>
            </a:extLst>
          </a:blip>
          <a:stretch>
            <a:fillRect/>
          </a:stretch>
        </p:blipFill>
        <p:spPr>
          <a:xfrm>
            <a:off x="5029200" y="1245870"/>
            <a:ext cx="6615112" cy="3019664"/>
          </a:xfrm>
          <a:prstGeom prst="rect">
            <a:avLst/>
          </a:prstGeom>
        </p:spPr>
      </p:pic>
      <p:sp>
        <p:nvSpPr>
          <p:cNvPr id="3" name="Krans 2">
            <a:extLst>
              <a:ext uri="{FF2B5EF4-FFF2-40B4-BE49-F238E27FC236}">
                <a16:creationId xmlns:a16="http://schemas.microsoft.com/office/drawing/2014/main" id="{61ED2855-B5D2-3D4A-A4C0-21C4BDAB3679}"/>
              </a:ext>
            </a:extLst>
          </p:cNvPr>
          <p:cNvSpPr/>
          <p:nvPr/>
        </p:nvSpPr>
        <p:spPr>
          <a:xfrm>
            <a:off x="10161270" y="2057400"/>
            <a:ext cx="706663" cy="285750"/>
          </a:xfrm>
          <a:prstGeom prst="donut">
            <a:avLst>
              <a:gd name="adj" fmla="val 186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Tree>
    <p:extLst>
      <p:ext uri="{BB962C8B-B14F-4D97-AF65-F5344CB8AC3E}">
        <p14:creationId xmlns:p14="http://schemas.microsoft.com/office/powerpoint/2010/main" val="1733042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Billede 6" descr="CUR_logo_2017_Hvid CUR_large.png">
            <a:extLst>
              <a:ext uri="{FF2B5EF4-FFF2-40B4-BE49-F238E27FC236}">
                <a16:creationId xmlns:a16="http://schemas.microsoft.com/office/drawing/2014/main" id="{8667723D-5093-714F-AFC0-2BB8EA6F099E}"/>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
        <p:nvSpPr>
          <p:cNvPr id="8" name="Titel 1">
            <a:extLst>
              <a:ext uri="{FF2B5EF4-FFF2-40B4-BE49-F238E27FC236}">
                <a16:creationId xmlns:a16="http://schemas.microsoft.com/office/drawing/2014/main" id="{D5CB6202-E129-D541-AB01-2474D4C60A60}"/>
              </a:ext>
            </a:extLst>
          </p:cNvPr>
          <p:cNvSpPr>
            <a:spLocks noGrp="1"/>
          </p:cNvSpPr>
          <p:nvPr>
            <p:ph type="title"/>
          </p:nvPr>
        </p:nvSpPr>
        <p:spPr>
          <a:xfrm>
            <a:off x="430608" y="1935883"/>
            <a:ext cx="4197096" cy="3114676"/>
          </a:xfrm>
        </p:spPr>
        <p:txBody>
          <a:bodyPr>
            <a:normAutofit/>
          </a:bodyPr>
          <a:lstStyle/>
          <a:p>
            <a:pPr algn="ctr">
              <a:lnSpc>
                <a:spcPct val="150000"/>
              </a:lnSpc>
            </a:pPr>
            <a:r>
              <a:rPr lang="da-DK" sz="3100" b="1" dirty="0"/>
              <a:t>DANSKERNES SUNDHED – DEN NATIONALE SUNDHEDSPROFIL 2017</a:t>
            </a:r>
            <a:br>
              <a:rPr lang="da-DK" sz="3100" dirty="0"/>
            </a:br>
            <a:r>
              <a:rPr lang="da-DK" sz="1800" dirty="0"/>
              <a:t>(Sundhedsstyrelsen, 2018)</a:t>
            </a:r>
            <a:endParaRPr lang="da-DK" dirty="0"/>
          </a:p>
        </p:txBody>
      </p:sp>
      <p:pic>
        <p:nvPicPr>
          <p:cNvPr id="10" name="Billede 9">
            <a:extLst>
              <a:ext uri="{FF2B5EF4-FFF2-40B4-BE49-F238E27FC236}">
                <a16:creationId xmlns:a16="http://schemas.microsoft.com/office/drawing/2014/main" id="{F129AE6E-6AB5-3C45-AEE8-BDB4E521C9A3}"/>
              </a:ext>
            </a:extLst>
          </p:cNvPr>
          <p:cNvPicPr/>
          <p:nvPr/>
        </p:nvPicPr>
        <p:blipFill>
          <a:blip r:embed="rId3">
            <a:extLst>
              <a:ext uri="{28A0092B-C50C-407E-A947-70E740481C1C}">
                <a14:useLocalDpi xmlns:a14="http://schemas.microsoft.com/office/drawing/2010/main" val="0"/>
              </a:ext>
            </a:extLst>
          </a:blip>
          <a:stretch>
            <a:fillRect/>
          </a:stretch>
        </p:blipFill>
        <p:spPr>
          <a:xfrm>
            <a:off x="5029200" y="1245870"/>
            <a:ext cx="6615112" cy="3019664"/>
          </a:xfrm>
          <a:prstGeom prst="rect">
            <a:avLst/>
          </a:prstGeom>
        </p:spPr>
      </p:pic>
      <p:sp>
        <p:nvSpPr>
          <p:cNvPr id="12" name="Krans 11">
            <a:extLst>
              <a:ext uri="{FF2B5EF4-FFF2-40B4-BE49-F238E27FC236}">
                <a16:creationId xmlns:a16="http://schemas.microsoft.com/office/drawing/2014/main" id="{A7F98B79-2A05-0A4D-9EAC-B6A17E72B351}"/>
              </a:ext>
            </a:extLst>
          </p:cNvPr>
          <p:cNvSpPr/>
          <p:nvPr/>
        </p:nvSpPr>
        <p:spPr>
          <a:xfrm>
            <a:off x="6532245" y="2057400"/>
            <a:ext cx="706663" cy="285750"/>
          </a:xfrm>
          <a:prstGeom prst="donut">
            <a:avLst>
              <a:gd name="adj" fmla="val 186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
        <p:nvSpPr>
          <p:cNvPr id="13" name="Krans 12">
            <a:extLst>
              <a:ext uri="{FF2B5EF4-FFF2-40B4-BE49-F238E27FC236}">
                <a16:creationId xmlns:a16="http://schemas.microsoft.com/office/drawing/2014/main" id="{A1C893B8-10CD-B94C-B4BE-1F4A15D18DE7}"/>
              </a:ext>
            </a:extLst>
          </p:cNvPr>
          <p:cNvSpPr/>
          <p:nvPr/>
        </p:nvSpPr>
        <p:spPr>
          <a:xfrm>
            <a:off x="8336756" y="2057400"/>
            <a:ext cx="706663" cy="285750"/>
          </a:xfrm>
          <a:prstGeom prst="donut">
            <a:avLst>
              <a:gd name="adj" fmla="val 1863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FF0000"/>
              </a:solidFill>
            </a:endParaRPr>
          </a:p>
        </p:txBody>
      </p:sp>
      <p:sp>
        <p:nvSpPr>
          <p:cNvPr id="5" name="Tekstfelt 4">
            <a:extLst>
              <a:ext uri="{FF2B5EF4-FFF2-40B4-BE49-F238E27FC236}">
                <a16:creationId xmlns:a16="http://schemas.microsoft.com/office/drawing/2014/main" id="{91C66D17-C0CB-C74C-9A88-57B263EF8FE7}"/>
              </a:ext>
            </a:extLst>
          </p:cNvPr>
          <p:cNvSpPr txBox="1"/>
          <p:nvPr/>
        </p:nvSpPr>
        <p:spPr>
          <a:xfrm>
            <a:off x="6363267" y="4732251"/>
            <a:ext cx="3946978" cy="1295868"/>
          </a:xfrm>
          <a:prstGeom prst="rect">
            <a:avLst/>
          </a:prstGeom>
          <a:noFill/>
        </p:spPr>
        <p:txBody>
          <a:bodyPr wrap="none" rtlCol="0">
            <a:spAutoFit/>
          </a:bodyPr>
          <a:lstStyle/>
          <a:p>
            <a:pPr algn="just">
              <a:lnSpc>
                <a:spcPct val="150000"/>
              </a:lnSpc>
            </a:pPr>
            <a:r>
              <a:rPr lang="da-DK" b="1" dirty="0"/>
              <a:t>DÅRLIGT MENTALT HELBRED (16-24 ÅR)</a:t>
            </a:r>
          </a:p>
          <a:p>
            <a:pPr algn="ctr">
              <a:lnSpc>
                <a:spcPct val="150000"/>
              </a:lnSpc>
            </a:pPr>
            <a:r>
              <a:rPr lang="da-DK" dirty="0"/>
              <a:t>12,9 pct. drenge</a:t>
            </a:r>
          </a:p>
          <a:p>
            <a:pPr algn="ctr">
              <a:lnSpc>
                <a:spcPct val="150000"/>
              </a:lnSpc>
            </a:pPr>
            <a:r>
              <a:rPr lang="da-DK" dirty="0"/>
              <a:t>23,8  pct. piger</a:t>
            </a:r>
          </a:p>
        </p:txBody>
      </p:sp>
    </p:spTree>
    <p:extLst>
      <p:ext uri="{BB962C8B-B14F-4D97-AF65-F5344CB8AC3E}">
        <p14:creationId xmlns:p14="http://schemas.microsoft.com/office/powerpoint/2010/main" val="174450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Top Corners Rounded 135">
            <a:extLst>
              <a:ext uri="{FF2B5EF4-FFF2-40B4-BE49-F238E27FC236}">
                <a16:creationId xmlns:a16="http://schemas.microsoft.com/office/drawing/2014/main" id="{76E6212F-EB21-4328-8386-832840CB43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Top Corners Rounded 137">
            <a:extLst>
              <a:ext uri="{FF2B5EF4-FFF2-40B4-BE49-F238E27FC236}">
                <a16:creationId xmlns:a16="http://schemas.microsoft.com/office/drawing/2014/main" id="{9E74304E-CF2D-41E1-92CF-7FC508311B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0" name="Straight Connector 139">
            <a:extLst>
              <a:ext uri="{FF2B5EF4-FFF2-40B4-BE49-F238E27FC236}">
                <a16:creationId xmlns:a16="http://schemas.microsoft.com/office/drawing/2014/main" id="{4717401F-8127-4697-8085-3D6C69B5D25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698" name="Titel 1">
            <a:extLst>
              <a:ext uri="{FF2B5EF4-FFF2-40B4-BE49-F238E27FC236}">
                <a16:creationId xmlns:a16="http://schemas.microsoft.com/office/drawing/2014/main" id="{EAC5A5B9-840A-4480-BDD8-990B4C3800BC}"/>
              </a:ext>
            </a:extLst>
          </p:cNvPr>
          <p:cNvSpPr>
            <a:spLocks noGrp="1"/>
          </p:cNvSpPr>
          <p:nvPr>
            <p:ph type="title"/>
          </p:nvPr>
        </p:nvSpPr>
        <p:spPr>
          <a:xfrm>
            <a:off x="332315" y="1122363"/>
            <a:ext cx="3971220" cy="4221162"/>
          </a:xfrm>
        </p:spPr>
        <p:txBody>
          <a:bodyPr vert="horz" lIns="91440" tIns="45720" rIns="91440" bIns="45720" rtlCol="0" anchor="ctr">
            <a:normAutofit/>
          </a:bodyPr>
          <a:lstStyle/>
          <a:p>
            <a:pPr algn="ctr">
              <a:defRPr/>
            </a:pPr>
            <a:r>
              <a:rPr lang="en-US" altLang="da-DK" b="1" kern="1200" dirty="0">
                <a:solidFill>
                  <a:schemeClr val="bg1"/>
                </a:solidFill>
                <a:latin typeface="+mj-lt"/>
                <a:ea typeface="+mj-ea"/>
                <a:cs typeface="+mj-cs"/>
              </a:rPr>
              <a:t>HVAD SKAL VI GERNE BLIVE KLOGERE PÅ?</a:t>
            </a:r>
          </a:p>
        </p:txBody>
      </p:sp>
      <p:sp>
        <p:nvSpPr>
          <p:cNvPr id="4" name="Tekstfelt 3">
            <a:extLst>
              <a:ext uri="{FF2B5EF4-FFF2-40B4-BE49-F238E27FC236}">
                <a16:creationId xmlns:a16="http://schemas.microsoft.com/office/drawing/2014/main" id="{BC6E9E58-FF53-4E40-91C3-E3590BA8420E}"/>
              </a:ext>
            </a:extLst>
          </p:cNvPr>
          <p:cNvSpPr txBox="1"/>
          <p:nvPr/>
        </p:nvSpPr>
        <p:spPr>
          <a:xfrm>
            <a:off x="5439757" y="1829403"/>
            <a:ext cx="5575905" cy="646331"/>
          </a:xfrm>
          <a:prstGeom prst="rect">
            <a:avLst/>
          </a:prstGeom>
          <a:noFill/>
        </p:spPr>
        <p:txBody>
          <a:bodyPr wrap="square" rtlCol="0">
            <a:spAutoFit/>
          </a:bodyPr>
          <a:lstStyle/>
          <a:p>
            <a:r>
              <a:rPr lang="da-DK" b="1" dirty="0"/>
              <a:t>HVORDAN ER DET AT VÆRE UNG ANNO 2018?</a:t>
            </a:r>
          </a:p>
          <a:p>
            <a:r>
              <a:rPr lang="da-DK" b="1" dirty="0"/>
              <a:t>	</a:t>
            </a:r>
            <a:endParaRPr lang="da-DK" i="1" dirty="0"/>
          </a:p>
        </p:txBody>
      </p:sp>
      <p:sp>
        <p:nvSpPr>
          <p:cNvPr id="5" name="Rektangel 4">
            <a:extLst>
              <a:ext uri="{FF2B5EF4-FFF2-40B4-BE49-F238E27FC236}">
                <a16:creationId xmlns:a16="http://schemas.microsoft.com/office/drawing/2014/main" id="{1AF5818E-DB9F-6744-9DD2-D9311B4E8435}"/>
              </a:ext>
            </a:extLst>
          </p:cNvPr>
          <p:cNvSpPr/>
          <p:nvPr/>
        </p:nvSpPr>
        <p:spPr>
          <a:xfrm>
            <a:off x="5439757" y="4424628"/>
            <a:ext cx="5317481" cy="369332"/>
          </a:xfrm>
          <a:prstGeom prst="rect">
            <a:avLst/>
          </a:prstGeom>
        </p:spPr>
        <p:txBody>
          <a:bodyPr wrap="none">
            <a:spAutoFit/>
          </a:bodyPr>
          <a:lstStyle/>
          <a:p>
            <a:r>
              <a:rPr lang="da-DK" b="1" dirty="0"/>
              <a:t>KONSEKVENSER? TRIVSEL OG FRAVALG  AF IDRÆTTEN</a:t>
            </a:r>
          </a:p>
        </p:txBody>
      </p:sp>
      <p:pic>
        <p:nvPicPr>
          <p:cNvPr id="11" name="Billede 10" descr="CUR_logo_2017_Hvid CUR_large.png">
            <a:extLst>
              <a:ext uri="{FF2B5EF4-FFF2-40B4-BE49-F238E27FC236}">
                <a16:creationId xmlns:a16="http://schemas.microsoft.com/office/drawing/2014/main" id="{F0F70F93-EF21-294A-8262-0E8DE7868891}"/>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143606" y="5388560"/>
            <a:ext cx="1251365" cy="797485"/>
          </a:xfrm>
          <a:prstGeom prst="rect">
            <a:avLst/>
          </a:prstGeom>
        </p:spPr>
      </p:pic>
      <p:sp>
        <p:nvSpPr>
          <p:cNvPr id="10" name="Tekstfelt 9">
            <a:extLst>
              <a:ext uri="{FF2B5EF4-FFF2-40B4-BE49-F238E27FC236}">
                <a16:creationId xmlns:a16="http://schemas.microsoft.com/office/drawing/2014/main" id="{77B2A84E-554B-1F46-A0DA-3A1D5275B2ED}"/>
              </a:ext>
            </a:extLst>
          </p:cNvPr>
          <p:cNvSpPr txBox="1"/>
          <p:nvPr/>
        </p:nvSpPr>
        <p:spPr>
          <a:xfrm>
            <a:off x="5439757" y="3265515"/>
            <a:ext cx="1797287" cy="369332"/>
          </a:xfrm>
          <a:prstGeom prst="rect">
            <a:avLst/>
          </a:prstGeom>
          <a:noFill/>
        </p:spPr>
        <p:txBody>
          <a:bodyPr wrap="none" rtlCol="0">
            <a:spAutoFit/>
          </a:bodyPr>
          <a:lstStyle/>
          <a:p>
            <a:r>
              <a:rPr lang="da-DK" b="1" dirty="0"/>
              <a:t>SOCIALE MEDIER</a:t>
            </a:r>
          </a:p>
        </p:txBody>
      </p:sp>
    </p:spTree>
    <p:extLst>
      <p:ext uri="{BB962C8B-B14F-4D97-AF65-F5344CB8AC3E}">
        <p14:creationId xmlns:p14="http://schemas.microsoft.com/office/powerpoint/2010/main" val="3152219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65692A4F-050B-FF4D-A309-F7437BBA95E0}"/>
              </a:ext>
            </a:extLst>
          </p:cNvPr>
          <p:cNvSpPr>
            <a:spLocks noGrp="1"/>
          </p:cNvSpPr>
          <p:nvPr>
            <p:ph idx="1"/>
          </p:nvPr>
        </p:nvSpPr>
        <p:spPr>
          <a:xfrm>
            <a:off x="5083578" y="921994"/>
            <a:ext cx="6377769" cy="887783"/>
          </a:xfrm>
        </p:spPr>
        <p:txBody>
          <a:bodyPr anchor="ctr">
            <a:normAutofit/>
          </a:bodyPr>
          <a:lstStyle/>
          <a:p>
            <a:pPr marL="0" indent="0">
              <a:buNone/>
            </a:pPr>
            <a:r>
              <a:rPr lang="da-DK" b="1" dirty="0"/>
              <a:t>NEGATIV UDVIKLING SIDEN 2010 OG 2013</a:t>
            </a:r>
            <a:endParaRPr lang="da-DK" sz="2400" b="1" dirty="0"/>
          </a:p>
        </p:txBody>
      </p:sp>
      <p:sp>
        <p:nvSpPr>
          <p:cNvPr id="7" name="Titel 1">
            <a:extLst>
              <a:ext uri="{FF2B5EF4-FFF2-40B4-BE49-F238E27FC236}">
                <a16:creationId xmlns:a16="http://schemas.microsoft.com/office/drawing/2014/main" id="{103154BE-3901-3A43-B280-83D45320694B}"/>
              </a:ext>
            </a:extLst>
          </p:cNvPr>
          <p:cNvSpPr>
            <a:spLocks noGrp="1"/>
          </p:cNvSpPr>
          <p:nvPr>
            <p:ph type="title"/>
          </p:nvPr>
        </p:nvSpPr>
        <p:spPr>
          <a:xfrm>
            <a:off x="430608" y="1935883"/>
            <a:ext cx="4197096" cy="3114676"/>
          </a:xfrm>
        </p:spPr>
        <p:txBody>
          <a:bodyPr>
            <a:normAutofit/>
          </a:bodyPr>
          <a:lstStyle/>
          <a:p>
            <a:pPr algn="ctr">
              <a:lnSpc>
                <a:spcPct val="150000"/>
              </a:lnSpc>
            </a:pPr>
            <a:r>
              <a:rPr lang="da-DK" sz="3100" b="1" dirty="0"/>
              <a:t>DANSKERNES SUNDHED – DEN NATIONALE SUNDHEDSPROFIL 2017</a:t>
            </a:r>
            <a:br>
              <a:rPr lang="da-DK" sz="3100" dirty="0"/>
            </a:br>
            <a:r>
              <a:rPr lang="da-DK" sz="1800" dirty="0"/>
              <a:t>(Sundhedsstyrelsen, 2018)</a:t>
            </a:r>
            <a:endParaRPr lang="da-DK" dirty="0"/>
          </a:p>
        </p:txBody>
      </p:sp>
      <p:pic>
        <p:nvPicPr>
          <p:cNvPr id="9" name="Billede 8" descr="CUR_logo_2017_Hvid CUR_large.png">
            <a:extLst>
              <a:ext uri="{FF2B5EF4-FFF2-40B4-BE49-F238E27FC236}">
                <a16:creationId xmlns:a16="http://schemas.microsoft.com/office/drawing/2014/main" id="{64BD9466-80CC-5E42-98F7-6E0D63B11657}"/>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pic>
        <p:nvPicPr>
          <p:cNvPr id="11" name="Billede 10">
            <a:extLst>
              <a:ext uri="{FF2B5EF4-FFF2-40B4-BE49-F238E27FC236}">
                <a16:creationId xmlns:a16="http://schemas.microsoft.com/office/drawing/2014/main" id="{B9F7EB87-EF95-FB4C-80E6-37D254BB8689}"/>
              </a:ext>
            </a:extLst>
          </p:cNvPr>
          <p:cNvPicPr/>
          <p:nvPr/>
        </p:nvPicPr>
        <p:blipFill>
          <a:blip r:embed="rId3">
            <a:extLst>
              <a:ext uri="{28A0092B-C50C-407E-A947-70E740481C1C}">
                <a14:useLocalDpi xmlns:a14="http://schemas.microsoft.com/office/drawing/2010/main" val="0"/>
              </a:ext>
            </a:extLst>
          </a:blip>
          <a:stretch>
            <a:fillRect/>
          </a:stretch>
        </p:blipFill>
        <p:spPr>
          <a:xfrm>
            <a:off x="4872038" y="2411730"/>
            <a:ext cx="6800850" cy="3388994"/>
          </a:xfrm>
          <a:prstGeom prst="rect">
            <a:avLst/>
          </a:prstGeom>
        </p:spPr>
      </p:pic>
      <p:sp>
        <p:nvSpPr>
          <p:cNvPr id="2" name="Krans 1">
            <a:extLst>
              <a:ext uri="{FF2B5EF4-FFF2-40B4-BE49-F238E27FC236}">
                <a16:creationId xmlns:a16="http://schemas.microsoft.com/office/drawing/2014/main" id="{B4F74985-7AA0-4042-9579-1CF9BF5FF009}"/>
              </a:ext>
            </a:extLst>
          </p:cNvPr>
          <p:cNvSpPr/>
          <p:nvPr/>
        </p:nvSpPr>
        <p:spPr>
          <a:xfrm>
            <a:off x="5083578" y="2257138"/>
            <a:ext cx="623245" cy="3388994"/>
          </a:xfrm>
          <a:prstGeom prst="donut">
            <a:avLst>
              <a:gd name="adj" fmla="val 107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1455479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CUR_logo_2017_Hvid CUR_large.png">
            <a:extLst>
              <a:ext uri="{FF2B5EF4-FFF2-40B4-BE49-F238E27FC236}">
                <a16:creationId xmlns:a16="http://schemas.microsoft.com/office/drawing/2014/main" id="{0E161E61-4C20-E440-8E0A-5479F07D2D1A}"/>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
        <p:nvSpPr>
          <p:cNvPr id="6" name="Titel 1">
            <a:extLst>
              <a:ext uri="{FF2B5EF4-FFF2-40B4-BE49-F238E27FC236}">
                <a16:creationId xmlns:a16="http://schemas.microsoft.com/office/drawing/2014/main" id="{6D233617-5C11-A341-996C-99E7C663A4A3}"/>
              </a:ext>
            </a:extLst>
          </p:cNvPr>
          <p:cNvSpPr>
            <a:spLocks noGrp="1"/>
          </p:cNvSpPr>
          <p:nvPr>
            <p:ph type="title"/>
          </p:nvPr>
        </p:nvSpPr>
        <p:spPr>
          <a:xfrm>
            <a:off x="838200" y="631825"/>
            <a:ext cx="10515600" cy="1325563"/>
          </a:xfrm>
        </p:spPr>
        <p:txBody>
          <a:bodyPr>
            <a:normAutofit/>
          </a:bodyPr>
          <a:lstStyle/>
          <a:p>
            <a:pPr algn="ctr"/>
            <a:r>
              <a:rPr lang="da-DK" b="1" dirty="0"/>
              <a:t>HVOR TRIVES UNGE BEDST?</a:t>
            </a:r>
          </a:p>
        </p:txBody>
      </p:sp>
      <p:graphicFrame>
        <p:nvGraphicFramePr>
          <p:cNvPr id="2" name="Tabel 1">
            <a:extLst>
              <a:ext uri="{FF2B5EF4-FFF2-40B4-BE49-F238E27FC236}">
                <a16:creationId xmlns:a16="http://schemas.microsoft.com/office/drawing/2014/main" id="{A28016C2-47CC-7E4F-9DC6-A7B2CFEEEA72}"/>
              </a:ext>
            </a:extLst>
          </p:cNvPr>
          <p:cNvGraphicFramePr>
            <a:graphicFrameLocks noGrp="1"/>
          </p:cNvGraphicFramePr>
          <p:nvPr>
            <p:extLst>
              <p:ext uri="{D42A27DB-BD31-4B8C-83A1-F6EECF244321}">
                <p14:modId xmlns:p14="http://schemas.microsoft.com/office/powerpoint/2010/main" val="3420786699"/>
              </p:ext>
            </p:extLst>
          </p:nvPr>
        </p:nvGraphicFramePr>
        <p:xfrm>
          <a:off x="838200" y="3081009"/>
          <a:ext cx="5105400" cy="1616720"/>
        </p:xfrm>
        <a:graphic>
          <a:graphicData uri="http://schemas.openxmlformats.org/drawingml/2006/table">
            <a:tbl>
              <a:tblPr firstRow="1" firstCol="1" bandRow="1">
                <a:tableStyleId>{5C22544A-7EE6-4342-B048-85BDC9FD1C3A}</a:tableStyleId>
              </a:tblPr>
              <a:tblGrid>
                <a:gridCol w="1877194">
                  <a:extLst>
                    <a:ext uri="{9D8B030D-6E8A-4147-A177-3AD203B41FA5}">
                      <a16:colId xmlns:a16="http://schemas.microsoft.com/office/drawing/2014/main" val="2185190028"/>
                    </a:ext>
                  </a:extLst>
                </a:gridCol>
                <a:gridCol w="3228206">
                  <a:extLst>
                    <a:ext uri="{9D8B030D-6E8A-4147-A177-3AD203B41FA5}">
                      <a16:colId xmlns:a16="http://schemas.microsoft.com/office/drawing/2014/main" val="521705700"/>
                    </a:ext>
                  </a:extLst>
                </a:gridCol>
              </a:tblGrid>
              <a:tr h="404180">
                <a:tc>
                  <a:txBody>
                    <a:bodyPr/>
                    <a:lstStyle/>
                    <a:p>
                      <a:pPr algn="just">
                        <a:spcAft>
                          <a:spcPts val="0"/>
                        </a:spcAft>
                      </a:pPr>
                      <a:r>
                        <a:rPr lang="da-DK" sz="1600" dirty="0">
                          <a:effectLst/>
                        </a:rPr>
                        <a: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dirty="0">
                          <a:effectLst/>
                        </a:rPr>
                        <a:t>Vurdering af trivsel 8-10 (høj trivsel)</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9762063"/>
                  </a:ext>
                </a:extLst>
              </a:tr>
              <a:tr h="404180">
                <a:tc>
                  <a:txBody>
                    <a:bodyPr/>
                    <a:lstStyle/>
                    <a:p>
                      <a:pPr algn="just">
                        <a:spcAft>
                          <a:spcPts val="0"/>
                        </a:spcAft>
                      </a:pPr>
                      <a:r>
                        <a:rPr lang="da-DK" sz="1600" dirty="0">
                          <a:effectLst/>
                        </a:rPr>
                        <a:t>Generel trivsel</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dirty="0">
                          <a:effectLst/>
                        </a:rPr>
                        <a:t>53,3 pct.</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427265"/>
                  </a:ext>
                </a:extLst>
              </a:tr>
              <a:tr h="404180">
                <a:tc>
                  <a:txBody>
                    <a:bodyPr/>
                    <a:lstStyle/>
                    <a:p>
                      <a:pPr algn="just">
                        <a:spcAft>
                          <a:spcPts val="0"/>
                        </a:spcAft>
                      </a:pPr>
                      <a:r>
                        <a:rPr lang="da-DK" sz="1600">
                          <a:effectLst/>
                        </a:rPr>
                        <a:t>Trivsel i skolen</a:t>
                      </a:r>
                      <a:endParaRPr lang="da-DK"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dirty="0">
                          <a:effectLst/>
                        </a:rPr>
                        <a:t>48,9 pct.</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5566626"/>
                  </a:ext>
                </a:extLst>
              </a:tr>
              <a:tr h="404180">
                <a:tc>
                  <a:txBody>
                    <a:bodyPr/>
                    <a:lstStyle/>
                    <a:p>
                      <a:pPr algn="just">
                        <a:spcAft>
                          <a:spcPts val="0"/>
                        </a:spcAft>
                      </a:pPr>
                      <a:r>
                        <a:rPr lang="da-DK" sz="1600">
                          <a:effectLst/>
                        </a:rPr>
                        <a:t>Trivsel i sporten</a:t>
                      </a:r>
                      <a:endParaRPr lang="da-DK"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b="1" dirty="0">
                          <a:effectLst/>
                        </a:rPr>
                        <a:t>61,8 pct.</a:t>
                      </a:r>
                      <a:endParaRPr lang="da-DK"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9158250"/>
                  </a:ext>
                </a:extLst>
              </a:tr>
            </a:tbl>
          </a:graphicData>
        </a:graphic>
      </p:graphicFrame>
      <p:sp>
        <p:nvSpPr>
          <p:cNvPr id="11" name="Tekstfelt 10">
            <a:extLst>
              <a:ext uri="{FF2B5EF4-FFF2-40B4-BE49-F238E27FC236}">
                <a16:creationId xmlns:a16="http://schemas.microsoft.com/office/drawing/2014/main" id="{24EA3B3B-FE00-554E-89E1-5180E926C9B5}"/>
              </a:ext>
            </a:extLst>
          </p:cNvPr>
          <p:cNvSpPr txBox="1"/>
          <p:nvPr/>
        </p:nvSpPr>
        <p:spPr>
          <a:xfrm>
            <a:off x="838200" y="2628628"/>
            <a:ext cx="1816523" cy="369332"/>
          </a:xfrm>
          <a:prstGeom prst="rect">
            <a:avLst/>
          </a:prstGeom>
          <a:noFill/>
        </p:spPr>
        <p:txBody>
          <a:bodyPr wrap="none" rtlCol="0">
            <a:spAutoFit/>
          </a:bodyPr>
          <a:lstStyle/>
          <a:p>
            <a:r>
              <a:rPr lang="da-DK" b="1" dirty="0"/>
              <a:t>PIGER (14-21 ÅR)</a:t>
            </a:r>
          </a:p>
        </p:txBody>
      </p:sp>
      <p:sp>
        <p:nvSpPr>
          <p:cNvPr id="12" name="Tekstfelt 11">
            <a:extLst>
              <a:ext uri="{FF2B5EF4-FFF2-40B4-BE49-F238E27FC236}">
                <a16:creationId xmlns:a16="http://schemas.microsoft.com/office/drawing/2014/main" id="{5E54F6EF-AF4D-594D-94D8-46163D67579D}"/>
              </a:ext>
            </a:extLst>
          </p:cNvPr>
          <p:cNvSpPr txBox="1"/>
          <p:nvPr/>
        </p:nvSpPr>
        <p:spPr>
          <a:xfrm>
            <a:off x="6237922" y="2628628"/>
            <a:ext cx="2095445" cy="369332"/>
          </a:xfrm>
          <a:prstGeom prst="rect">
            <a:avLst/>
          </a:prstGeom>
          <a:noFill/>
        </p:spPr>
        <p:txBody>
          <a:bodyPr wrap="none" rtlCol="0">
            <a:spAutoFit/>
          </a:bodyPr>
          <a:lstStyle/>
          <a:p>
            <a:r>
              <a:rPr lang="da-DK" b="1" dirty="0"/>
              <a:t>DRENGE (14-21 ÅR)</a:t>
            </a:r>
            <a:r>
              <a:rPr lang="da-DK" dirty="0"/>
              <a:t> </a:t>
            </a:r>
          </a:p>
        </p:txBody>
      </p:sp>
      <p:graphicFrame>
        <p:nvGraphicFramePr>
          <p:cNvPr id="13" name="Tabel 12">
            <a:extLst>
              <a:ext uri="{FF2B5EF4-FFF2-40B4-BE49-F238E27FC236}">
                <a16:creationId xmlns:a16="http://schemas.microsoft.com/office/drawing/2014/main" id="{B7ABE99C-8145-CA47-916E-857044080994}"/>
              </a:ext>
            </a:extLst>
          </p:cNvPr>
          <p:cNvGraphicFramePr>
            <a:graphicFrameLocks noGrp="1"/>
          </p:cNvGraphicFramePr>
          <p:nvPr>
            <p:extLst>
              <p:ext uri="{D42A27DB-BD31-4B8C-83A1-F6EECF244321}">
                <p14:modId xmlns:p14="http://schemas.microsoft.com/office/powerpoint/2010/main" val="3042696551"/>
              </p:ext>
            </p:extLst>
          </p:nvPr>
        </p:nvGraphicFramePr>
        <p:xfrm>
          <a:off x="6237922" y="3075383"/>
          <a:ext cx="5115878" cy="1622344"/>
        </p:xfrm>
        <a:graphic>
          <a:graphicData uri="http://schemas.openxmlformats.org/drawingml/2006/table">
            <a:tbl>
              <a:tblPr firstRow="1" firstCol="1" bandRow="1">
                <a:tableStyleId>{5C22544A-7EE6-4342-B048-85BDC9FD1C3A}</a:tableStyleId>
              </a:tblPr>
              <a:tblGrid>
                <a:gridCol w="1881047">
                  <a:extLst>
                    <a:ext uri="{9D8B030D-6E8A-4147-A177-3AD203B41FA5}">
                      <a16:colId xmlns:a16="http://schemas.microsoft.com/office/drawing/2014/main" val="2045136499"/>
                    </a:ext>
                  </a:extLst>
                </a:gridCol>
                <a:gridCol w="3234831">
                  <a:extLst>
                    <a:ext uri="{9D8B030D-6E8A-4147-A177-3AD203B41FA5}">
                      <a16:colId xmlns:a16="http://schemas.microsoft.com/office/drawing/2014/main" val="934614064"/>
                    </a:ext>
                  </a:extLst>
                </a:gridCol>
              </a:tblGrid>
              <a:tr h="405586">
                <a:tc>
                  <a:txBody>
                    <a:bodyPr/>
                    <a:lstStyle/>
                    <a:p>
                      <a:pPr algn="just">
                        <a:spcAft>
                          <a:spcPts val="0"/>
                        </a:spcAft>
                      </a:pPr>
                      <a:r>
                        <a:rPr lang="da-DK" sz="1600" dirty="0">
                          <a:effectLst/>
                        </a:rPr>
                        <a:t> </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a:effectLst/>
                        </a:rPr>
                        <a:t>Vurdering af trivsel 8-10 (høj trivsel)</a:t>
                      </a:r>
                      <a:endParaRPr lang="da-DK"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813576"/>
                  </a:ext>
                </a:extLst>
              </a:tr>
              <a:tr h="405586">
                <a:tc>
                  <a:txBody>
                    <a:bodyPr/>
                    <a:lstStyle/>
                    <a:p>
                      <a:pPr algn="just">
                        <a:spcAft>
                          <a:spcPts val="0"/>
                        </a:spcAft>
                      </a:pPr>
                      <a:r>
                        <a:rPr lang="da-DK" sz="1600">
                          <a:effectLst/>
                        </a:rPr>
                        <a:t>Generel trivsel</a:t>
                      </a:r>
                      <a:endParaRPr lang="da-DK"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a:effectLst/>
                        </a:rPr>
                        <a:t>72,9 pct.</a:t>
                      </a:r>
                      <a:endParaRPr lang="da-DK"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253950"/>
                  </a:ext>
                </a:extLst>
              </a:tr>
              <a:tr h="405586">
                <a:tc>
                  <a:txBody>
                    <a:bodyPr/>
                    <a:lstStyle/>
                    <a:p>
                      <a:pPr algn="just">
                        <a:spcAft>
                          <a:spcPts val="0"/>
                        </a:spcAft>
                      </a:pPr>
                      <a:r>
                        <a:rPr lang="da-DK" sz="1600">
                          <a:effectLst/>
                        </a:rPr>
                        <a:t>Trivsel i skolen</a:t>
                      </a:r>
                      <a:endParaRPr lang="da-DK"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dirty="0">
                          <a:effectLst/>
                        </a:rPr>
                        <a:t>56,4 pct.</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131576"/>
                  </a:ext>
                </a:extLst>
              </a:tr>
              <a:tr h="405586">
                <a:tc>
                  <a:txBody>
                    <a:bodyPr/>
                    <a:lstStyle/>
                    <a:p>
                      <a:pPr algn="just">
                        <a:spcAft>
                          <a:spcPts val="0"/>
                        </a:spcAft>
                      </a:pPr>
                      <a:r>
                        <a:rPr lang="da-DK" sz="1600" dirty="0">
                          <a:effectLst/>
                        </a:rPr>
                        <a:t>Trivsel i sporten</a:t>
                      </a:r>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da-DK" sz="1600" b="1" dirty="0">
                          <a:effectLst/>
                        </a:rPr>
                        <a:t>75,4 pct.</a:t>
                      </a:r>
                      <a:endParaRPr lang="da-DK"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8039696"/>
                  </a:ext>
                </a:extLst>
              </a:tr>
            </a:tbl>
          </a:graphicData>
        </a:graphic>
      </p:graphicFrame>
    </p:spTree>
    <p:extLst>
      <p:ext uri="{BB962C8B-B14F-4D97-AF65-F5344CB8AC3E}">
        <p14:creationId xmlns:p14="http://schemas.microsoft.com/office/powerpoint/2010/main" val="230831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81BC32-FF58-4898-A6B5-7B3D059BCE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614406-135F-4875-9C87-53822CB19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A47020BD-3785-4628-8C5E-A4011B43EF8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D21502F-D8EF-C941-A31C-1C35FACE0DDD}"/>
              </a:ext>
            </a:extLst>
          </p:cNvPr>
          <p:cNvSpPr>
            <a:spLocks noGrp="1"/>
          </p:cNvSpPr>
          <p:nvPr>
            <p:ph type="title"/>
          </p:nvPr>
        </p:nvSpPr>
        <p:spPr>
          <a:xfrm>
            <a:off x="960120" y="434101"/>
            <a:ext cx="10279971" cy="1362042"/>
          </a:xfrm>
        </p:spPr>
        <p:txBody>
          <a:bodyPr anchor="b">
            <a:normAutofit fontScale="90000"/>
          </a:bodyPr>
          <a:lstStyle/>
          <a:p>
            <a:pPr algn="ctr"/>
            <a:r>
              <a:rPr lang="da-DK" sz="4800" dirty="0">
                <a:solidFill>
                  <a:schemeClr val="bg1"/>
                </a:solidFill>
              </a:rPr>
              <a:t>HVORFOR TRIVES MAN BEDRE I SPORTEN?</a:t>
            </a:r>
          </a:p>
        </p:txBody>
      </p:sp>
      <p:graphicFrame>
        <p:nvGraphicFramePr>
          <p:cNvPr id="5" name="Pladsholder til indhold 2">
            <a:extLst>
              <a:ext uri="{FF2B5EF4-FFF2-40B4-BE49-F238E27FC236}">
                <a16:creationId xmlns:a16="http://schemas.microsoft.com/office/drawing/2014/main" id="{4CCE3AB8-B528-4224-B3F1-3806A0FADA95}"/>
              </a:ext>
            </a:extLst>
          </p:cNvPr>
          <p:cNvGraphicFramePr>
            <a:graphicFrameLocks noGrp="1"/>
          </p:cNvGraphicFramePr>
          <p:nvPr>
            <p:ph idx="1"/>
            <p:extLst>
              <p:ext uri="{D42A27DB-BD31-4B8C-83A1-F6EECF244321}">
                <p14:modId xmlns:p14="http://schemas.microsoft.com/office/powerpoint/2010/main" val="172492152"/>
              </p:ext>
            </p:extLst>
          </p:nvPr>
        </p:nvGraphicFramePr>
        <p:xfrm>
          <a:off x="2143125" y="2917148"/>
          <a:ext cx="8286750" cy="3712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Billede 8" descr="CUR_logo_2017_Hvid CUR_large.png">
            <a:extLst>
              <a:ext uri="{FF2B5EF4-FFF2-40B4-BE49-F238E27FC236}">
                <a16:creationId xmlns:a16="http://schemas.microsoft.com/office/drawing/2014/main" id="{E0206507-6396-F545-8D0F-DC5FC17C78D3}"/>
              </a:ext>
            </a:extLst>
          </p:cNvPr>
          <p:cNvPicPr>
            <a:picLocks noChangeAspect="1"/>
          </p:cNvPicPr>
          <p:nvPr/>
        </p:nvPicPr>
        <p:blipFill rotWithShape="1">
          <a:blip r:embed="rId7">
            <a:extLst>
              <a:ext uri="{28A0092B-C50C-407E-A947-70E740481C1C}">
                <a14:useLocalDpi xmlns:a14="http://schemas.microsoft.com/office/drawing/2010/main" val="0"/>
              </a:ext>
            </a:extLst>
          </a:blip>
          <a:srcRect l="26922" t="31226" r="29754" b="29734"/>
          <a:stretch/>
        </p:blipFill>
        <p:spPr>
          <a:xfrm>
            <a:off x="226804" y="5831914"/>
            <a:ext cx="1251365" cy="797485"/>
          </a:xfrm>
          <a:prstGeom prst="rect">
            <a:avLst/>
          </a:prstGeom>
        </p:spPr>
      </p:pic>
    </p:spTree>
    <p:extLst>
      <p:ext uri="{BB962C8B-B14F-4D97-AF65-F5344CB8AC3E}">
        <p14:creationId xmlns:p14="http://schemas.microsoft.com/office/powerpoint/2010/main" val="348964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EC1D0B2-61E8-EE47-BE36-33EF30ADEB5D}"/>
              </a:ext>
            </a:extLst>
          </p:cNvPr>
          <p:cNvSpPr>
            <a:spLocks noGrp="1"/>
          </p:cNvSpPr>
          <p:nvPr>
            <p:ph type="title"/>
          </p:nvPr>
        </p:nvSpPr>
        <p:spPr>
          <a:xfrm>
            <a:off x="525779" y="963877"/>
            <a:ext cx="3933615" cy="4930246"/>
          </a:xfrm>
        </p:spPr>
        <p:txBody>
          <a:bodyPr>
            <a:normAutofit/>
          </a:bodyPr>
          <a:lstStyle/>
          <a:p>
            <a:pPr algn="ctr">
              <a:lnSpc>
                <a:spcPct val="150000"/>
              </a:lnSpc>
            </a:pPr>
            <a:r>
              <a:rPr lang="da-DK" sz="3200" b="1" dirty="0"/>
              <a:t>FRA FORENINGSIDRÆT TIL FITNESSCENTRET</a:t>
            </a:r>
            <a:br>
              <a:rPr lang="da-DK" sz="3200" b="1" dirty="0"/>
            </a:br>
            <a:endParaRPr lang="da-DK" sz="3200" b="1" dirty="0"/>
          </a:p>
        </p:txBody>
      </p:sp>
      <p:sp>
        <p:nvSpPr>
          <p:cNvPr id="3" name="Pladsholder til indhold 2">
            <a:extLst>
              <a:ext uri="{FF2B5EF4-FFF2-40B4-BE49-F238E27FC236}">
                <a16:creationId xmlns:a16="http://schemas.microsoft.com/office/drawing/2014/main" id="{A4981127-F1F1-3744-807B-B5EBBCF3A2E4}"/>
              </a:ext>
            </a:extLst>
          </p:cNvPr>
          <p:cNvSpPr>
            <a:spLocks noGrp="1"/>
          </p:cNvSpPr>
          <p:nvPr>
            <p:ph idx="1"/>
          </p:nvPr>
        </p:nvSpPr>
        <p:spPr>
          <a:xfrm>
            <a:off x="4976031" y="963877"/>
            <a:ext cx="6739719" cy="4930246"/>
          </a:xfrm>
        </p:spPr>
        <p:txBody>
          <a:bodyPr anchor="ctr">
            <a:normAutofit/>
          </a:bodyPr>
          <a:lstStyle/>
          <a:p>
            <a:pPr marL="0" indent="0">
              <a:lnSpc>
                <a:spcPct val="120000"/>
              </a:lnSpc>
              <a:buNone/>
            </a:pPr>
            <a:r>
              <a:rPr lang="da-DK" sz="1800" dirty="0"/>
              <a:t>Idræt fylder meget i unges hverdag – men </a:t>
            </a:r>
            <a:r>
              <a:rPr lang="da-DK" sz="1800" b="1" dirty="0"/>
              <a:t>rammerne har ændret sig</a:t>
            </a:r>
            <a:endParaRPr lang="da-DK" sz="1500" i="1" dirty="0"/>
          </a:p>
          <a:p>
            <a:pPr lvl="1">
              <a:lnSpc>
                <a:spcPct val="120000"/>
              </a:lnSpc>
              <a:buFont typeface="Arial" charset="0"/>
              <a:buChar char="•"/>
            </a:pPr>
            <a:r>
              <a:rPr lang="da-DK" sz="1500" i="1" dirty="0"/>
              <a:t>I </a:t>
            </a:r>
            <a:r>
              <a:rPr lang="da-DK" sz="1500" b="1" i="1" dirty="0"/>
              <a:t>1995</a:t>
            </a:r>
            <a:r>
              <a:rPr lang="da-DK" sz="1500" i="1" dirty="0"/>
              <a:t> dyrkede 7.-9. klasseeleverne primært idræt i en </a:t>
            </a:r>
            <a:r>
              <a:rPr lang="da-DK" sz="1500" b="1" i="1" dirty="0"/>
              <a:t>forening</a:t>
            </a:r>
          </a:p>
          <a:p>
            <a:pPr lvl="1">
              <a:lnSpc>
                <a:spcPct val="120000"/>
              </a:lnSpc>
              <a:buFont typeface="Arial" charset="0"/>
              <a:buChar char="•"/>
            </a:pPr>
            <a:r>
              <a:rPr lang="da-DK" sz="1500" i="1" dirty="0"/>
              <a:t>I </a:t>
            </a:r>
            <a:r>
              <a:rPr lang="da-DK" sz="1500" b="1" i="1" dirty="0"/>
              <a:t>2015</a:t>
            </a:r>
            <a:r>
              <a:rPr lang="da-DK" sz="1500" i="1" dirty="0"/>
              <a:t> er der en stigende andel (særligt de ældre klasser), der dyrker </a:t>
            </a:r>
            <a:r>
              <a:rPr lang="da-DK" sz="1500" b="1" i="1" dirty="0"/>
              <a:t>selvorganiseret idræt</a:t>
            </a:r>
          </a:p>
          <a:p>
            <a:pPr marL="457200" lvl="1" indent="0">
              <a:lnSpc>
                <a:spcPct val="120000"/>
              </a:lnSpc>
              <a:buNone/>
            </a:pPr>
            <a:endParaRPr lang="da-DK" sz="2200" dirty="0"/>
          </a:p>
          <a:p>
            <a:pPr marL="0" indent="0">
              <a:lnSpc>
                <a:spcPct val="120000"/>
              </a:lnSpc>
              <a:buNone/>
            </a:pPr>
            <a:r>
              <a:rPr lang="da-DK" sz="1800" dirty="0"/>
              <a:t>Tendens til, at </a:t>
            </a:r>
            <a:r>
              <a:rPr lang="da-DK" sz="1800" b="1" dirty="0"/>
              <a:t>foreningsidrætten vælges fra </a:t>
            </a:r>
            <a:r>
              <a:rPr lang="da-DK" sz="1800" dirty="0"/>
              <a:t>i 9. klasse</a:t>
            </a:r>
            <a:endParaRPr lang="da-DK" sz="1500" i="1" dirty="0"/>
          </a:p>
          <a:p>
            <a:pPr lvl="1">
              <a:lnSpc>
                <a:spcPct val="120000"/>
              </a:lnSpc>
              <a:buFont typeface="Arial" charset="0"/>
              <a:buChar char="•"/>
            </a:pPr>
            <a:r>
              <a:rPr lang="da-DK" sz="1500" i="1" dirty="0"/>
              <a:t>Men ikke en mindre andel i 9. klasse, der dyrker </a:t>
            </a:r>
            <a:r>
              <a:rPr lang="da-DK" sz="1500" b="1" i="1" dirty="0"/>
              <a:t>idræt</a:t>
            </a:r>
          </a:p>
          <a:p>
            <a:pPr marL="457200" lvl="1" indent="0">
              <a:lnSpc>
                <a:spcPct val="120000"/>
              </a:lnSpc>
              <a:buNone/>
            </a:pPr>
            <a:r>
              <a:rPr lang="da-DK" sz="1500" i="1" dirty="0">
                <a:sym typeface="Wingdings"/>
              </a:rPr>
              <a:t>    </a:t>
            </a:r>
            <a:r>
              <a:rPr lang="da-DK" sz="1500" i="1" dirty="0"/>
              <a:t> selvorganiseret idræt</a:t>
            </a:r>
          </a:p>
        </p:txBody>
      </p:sp>
      <p:pic>
        <p:nvPicPr>
          <p:cNvPr id="6" name="Billede 5" descr="CUR_logo_2017_Hvid CUR_large.png">
            <a:extLst>
              <a:ext uri="{FF2B5EF4-FFF2-40B4-BE49-F238E27FC236}">
                <a16:creationId xmlns:a16="http://schemas.microsoft.com/office/drawing/2014/main" id="{5D99BCB7-11FD-6A4C-8C6E-1BE00C88E7D0}"/>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226804" y="5831914"/>
            <a:ext cx="1251365" cy="797485"/>
          </a:xfrm>
          <a:prstGeom prst="rect">
            <a:avLst/>
          </a:prstGeom>
        </p:spPr>
      </p:pic>
      <p:sp>
        <p:nvSpPr>
          <p:cNvPr id="4" name="Tekstfelt 3">
            <a:extLst>
              <a:ext uri="{FF2B5EF4-FFF2-40B4-BE49-F238E27FC236}">
                <a16:creationId xmlns:a16="http://schemas.microsoft.com/office/drawing/2014/main" id="{5CF2AB95-A9D9-C94A-A2B2-970DE9628230}"/>
              </a:ext>
            </a:extLst>
          </p:cNvPr>
          <p:cNvSpPr txBox="1"/>
          <p:nvPr/>
        </p:nvSpPr>
        <p:spPr>
          <a:xfrm>
            <a:off x="3648374" y="5231749"/>
            <a:ext cx="4895251" cy="1200329"/>
          </a:xfrm>
          <a:prstGeom prst="rect">
            <a:avLst/>
          </a:prstGeom>
          <a:noFill/>
        </p:spPr>
        <p:txBody>
          <a:bodyPr wrap="none" rtlCol="0">
            <a:spAutoFit/>
          </a:bodyPr>
          <a:lstStyle/>
          <a:p>
            <a:pPr algn="ctr"/>
            <a:r>
              <a:rPr lang="da-DK" sz="3600" b="1" dirty="0">
                <a:solidFill>
                  <a:srgbClr val="FF0000"/>
                </a:solidFill>
              </a:rPr>
              <a:t>FLEKSIBILITET</a:t>
            </a:r>
          </a:p>
          <a:p>
            <a:pPr algn="ctr"/>
            <a:r>
              <a:rPr lang="da-DK" sz="3600" b="1" dirty="0">
                <a:solidFill>
                  <a:srgbClr val="FF0000"/>
                </a:solidFill>
              </a:rPr>
              <a:t>FÆRRE FORVENTNINGER</a:t>
            </a:r>
            <a:endParaRPr lang="da-DK" sz="1200" b="1" dirty="0">
              <a:solidFill>
                <a:srgbClr val="FF0000"/>
              </a:solidFill>
            </a:endParaRPr>
          </a:p>
        </p:txBody>
      </p:sp>
    </p:spTree>
    <p:extLst>
      <p:ext uri="{BB962C8B-B14F-4D97-AF65-F5344CB8AC3E}">
        <p14:creationId xmlns:p14="http://schemas.microsoft.com/office/powerpoint/2010/main" val="155629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2">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4">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2EA91D8-4A3A-F841-AA33-5FE5A85C2671}"/>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lnSpc>
                <a:spcPct val="150000"/>
              </a:lnSpc>
            </a:pPr>
            <a:r>
              <a:rPr lang="en-US" sz="5400" b="1" dirty="0">
                <a:solidFill>
                  <a:schemeClr val="bg1">
                    <a:lumMod val="95000"/>
                    <a:lumOff val="5000"/>
                  </a:schemeClr>
                </a:solidFill>
              </a:rPr>
              <a:t>HVORFOR VÆLGER UNGE </a:t>
            </a:r>
            <a:r>
              <a:rPr lang="en-US" sz="5400" b="1" u="sng" dirty="0">
                <a:solidFill>
                  <a:schemeClr val="bg1">
                    <a:lumMod val="95000"/>
                    <a:lumOff val="5000"/>
                  </a:schemeClr>
                </a:solidFill>
              </a:rPr>
              <a:t>PIGER</a:t>
            </a:r>
            <a:r>
              <a:rPr lang="en-US" sz="5400" b="1" dirty="0">
                <a:solidFill>
                  <a:schemeClr val="bg1">
                    <a:lumMod val="95000"/>
                    <a:lumOff val="5000"/>
                  </a:schemeClr>
                </a:solidFill>
              </a:rPr>
              <a:t> SPORTEN FRA?</a:t>
            </a:r>
          </a:p>
        </p:txBody>
      </p:sp>
      <p:pic>
        <p:nvPicPr>
          <p:cNvPr id="9" name="Billede 8" descr="CUR_logo_2017_Hvid CUR_large.png">
            <a:extLst>
              <a:ext uri="{FF2B5EF4-FFF2-40B4-BE49-F238E27FC236}">
                <a16:creationId xmlns:a16="http://schemas.microsoft.com/office/drawing/2014/main" id="{F8C0279B-157B-BF40-8066-E2EA286E4C1B}"/>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226804" y="5831914"/>
            <a:ext cx="1251365" cy="797485"/>
          </a:xfrm>
          <a:prstGeom prst="rect">
            <a:avLst/>
          </a:prstGeom>
        </p:spPr>
      </p:pic>
    </p:spTree>
    <p:extLst>
      <p:ext uri="{BB962C8B-B14F-4D97-AF65-F5344CB8AC3E}">
        <p14:creationId xmlns:p14="http://schemas.microsoft.com/office/powerpoint/2010/main" val="40567640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C249FF26-6311-AC45-BF3A-CBC2EDFD7D53}"/>
              </a:ext>
            </a:extLst>
          </p:cNvPr>
          <p:cNvSpPr>
            <a:spLocks noGrp="1"/>
          </p:cNvSpPr>
          <p:nvPr>
            <p:ph idx="1"/>
          </p:nvPr>
        </p:nvSpPr>
        <p:spPr>
          <a:xfrm>
            <a:off x="4976031" y="963877"/>
            <a:ext cx="6377769" cy="4930246"/>
          </a:xfrm>
        </p:spPr>
        <p:txBody>
          <a:bodyPr anchor="ctr">
            <a:normAutofit/>
          </a:bodyPr>
          <a:lstStyle/>
          <a:p>
            <a:pPr marL="0" indent="0" algn="ctr">
              <a:buNone/>
            </a:pPr>
            <a:r>
              <a:rPr lang="da-DK" sz="2400" b="1" dirty="0"/>
              <a:t>Skole/uddannelse er deres karrieremæssige fremtid</a:t>
            </a:r>
          </a:p>
          <a:p>
            <a:pPr marL="0" indent="0">
              <a:buNone/>
            </a:pPr>
            <a:endParaRPr lang="da-DK" sz="2400" dirty="0"/>
          </a:p>
          <a:p>
            <a:pPr marL="0" indent="0">
              <a:buNone/>
            </a:pPr>
            <a:endParaRPr lang="da-DK" sz="2400" dirty="0"/>
          </a:p>
          <a:p>
            <a:pPr marL="0" indent="0" algn="ctr">
              <a:buNone/>
            </a:pPr>
            <a:r>
              <a:rPr lang="da-DK" sz="2400" b="1" dirty="0"/>
              <a:t>”Hvis jeg ikke kan gøre det 100 pct., mister det værdi for mig”</a:t>
            </a:r>
          </a:p>
          <a:p>
            <a:endParaRPr lang="da-DK" sz="2400" dirty="0"/>
          </a:p>
          <a:p>
            <a:endParaRPr lang="da-DK" sz="2400" dirty="0"/>
          </a:p>
          <a:p>
            <a:pPr marL="0" indent="0" algn="ctr">
              <a:buNone/>
            </a:pPr>
            <a:r>
              <a:rPr lang="da-DK" sz="2400" b="1" dirty="0"/>
              <a:t>Festerne og ”ungdommen” passerer forbi dem</a:t>
            </a:r>
          </a:p>
          <a:p>
            <a:endParaRPr lang="da-DK" sz="2400" dirty="0"/>
          </a:p>
        </p:txBody>
      </p:sp>
      <p:pic>
        <p:nvPicPr>
          <p:cNvPr id="6" name="Billede 5">
            <a:extLst>
              <a:ext uri="{FF2B5EF4-FFF2-40B4-BE49-F238E27FC236}">
                <a16:creationId xmlns:a16="http://schemas.microsoft.com/office/drawing/2014/main" id="{32DD7856-E569-0743-8DE3-00E39DA29CA0}"/>
              </a:ext>
            </a:extLst>
          </p:cNvPr>
          <p:cNvPicPr>
            <a:picLocks noChangeAspect="1"/>
          </p:cNvPicPr>
          <p:nvPr/>
        </p:nvPicPr>
        <p:blipFill>
          <a:blip r:embed="rId2"/>
          <a:stretch>
            <a:fillRect/>
          </a:stretch>
        </p:blipFill>
        <p:spPr>
          <a:xfrm>
            <a:off x="667819" y="2207419"/>
            <a:ext cx="3664743" cy="2443162"/>
          </a:xfrm>
          <a:prstGeom prst="rect">
            <a:avLst/>
          </a:prstGeom>
        </p:spPr>
      </p:pic>
      <p:pic>
        <p:nvPicPr>
          <p:cNvPr id="11" name="Billede 10" descr="CUR_logo_2017_Hvid CUR_large.png">
            <a:extLst>
              <a:ext uri="{FF2B5EF4-FFF2-40B4-BE49-F238E27FC236}">
                <a16:creationId xmlns:a16="http://schemas.microsoft.com/office/drawing/2014/main" id="{FBCF32AC-2F11-AD44-921F-F421B959E0BB}"/>
              </a:ext>
            </a:extLst>
          </p:cNvPr>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226804" y="5831914"/>
            <a:ext cx="1251365" cy="797485"/>
          </a:xfrm>
          <a:prstGeom prst="rect">
            <a:avLst/>
          </a:prstGeom>
        </p:spPr>
      </p:pic>
    </p:spTree>
    <p:extLst>
      <p:ext uri="{BB962C8B-B14F-4D97-AF65-F5344CB8AC3E}">
        <p14:creationId xmlns:p14="http://schemas.microsoft.com/office/powerpoint/2010/main" val="317873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ssolv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4E9D626-9630-8641-A2FD-D924665232A7}"/>
              </a:ext>
            </a:extLst>
          </p:cNvPr>
          <p:cNvSpPr txBox="1"/>
          <p:nvPr/>
        </p:nvSpPr>
        <p:spPr>
          <a:xfrm>
            <a:off x="0" y="3806093"/>
            <a:ext cx="12192000" cy="2923877"/>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3600" b="1" dirty="0">
                <a:solidFill>
                  <a:schemeClr val="bg1"/>
                </a:solidFill>
              </a:rPr>
              <a:t>TAK, FORDI I LYTTEDE</a:t>
            </a:r>
          </a:p>
          <a:p>
            <a:pPr algn="ctr"/>
            <a:endParaRPr lang="en-GB" sz="3600" b="1" dirty="0">
              <a:solidFill>
                <a:schemeClr val="bg1"/>
              </a:solidFill>
            </a:endParaRPr>
          </a:p>
          <a:p>
            <a:pPr algn="ctr"/>
            <a:r>
              <a:rPr lang="en-GB" b="1" dirty="0">
                <a:solidFill>
                  <a:schemeClr val="bg1"/>
                </a:solidFill>
              </a:rPr>
              <a:t>WWW.CUR.NU</a:t>
            </a:r>
          </a:p>
          <a:p>
            <a:pPr algn="ctr"/>
            <a:endParaRPr lang="en-GB" b="1" dirty="0">
              <a:solidFill>
                <a:schemeClr val="bg1"/>
              </a:solidFill>
            </a:endParaRPr>
          </a:p>
          <a:p>
            <a:pPr algn="ctr"/>
            <a:r>
              <a:rPr lang="en-GB" b="1" dirty="0">
                <a:solidFill>
                  <a:schemeClr val="bg1"/>
                </a:solidFill>
              </a:rPr>
              <a:t>STEPHANIE@CUR.NU</a:t>
            </a:r>
          </a:p>
          <a:p>
            <a:pPr algn="ctr"/>
            <a:endParaRPr lang="en-GB" b="1" dirty="0">
              <a:solidFill>
                <a:schemeClr val="bg1"/>
              </a:solidFill>
            </a:endParaRPr>
          </a:p>
          <a:p>
            <a:pPr algn="r"/>
            <a:r>
              <a:rPr lang="en-GB" sz="2000" dirty="0">
                <a:solidFill>
                  <a:schemeClr val="bg1"/>
                </a:solidFill>
              </a:rPr>
              <a:t>	</a:t>
            </a:r>
            <a:r>
              <a:rPr lang="en-GB" dirty="0">
                <a:solidFill>
                  <a:schemeClr val="bg1"/>
                </a:solidFill>
              </a:rPr>
              <a:t>CENTER FOR UNGDOMSSTUDIER</a:t>
            </a:r>
            <a:endParaRPr lang="en-GB" b="1" dirty="0">
              <a:solidFill>
                <a:schemeClr val="bg1"/>
              </a:solidFill>
            </a:endParaRPr>
          </a:p>
          <a:p>
            <a:pPr algn="r"/>
            <a:r>
              <a:rPr lang="en-GB" dirty="0">
                <a:solidFill>
                  <a:schemeClr val="bg1"/>
                </a:solidFill>
              </a:rPr>
              <a:t>	V. STEPHANIE Y. M. JENSEN</a:t>
            </a:r>
          </a:p>
        </p:txBody>
      </p:sp>
      <p:pic>
        <p:nvPicPr>
          <p:cNvPr id="4" name="Billede 3" descr="CUR_logo_2017_Hvid CUR_large.png">
            <a:extLst>
              <a:ext uri="{FF2B5EF4-FFF2-40B4-BE49-F238E27FC236}">
                <a16:creationId xmlns:a16="http://schemas.microsoft.com/office/drawing/2014/main" id="{311A217F-A6C2-A041-8B0E-0DAFA5962746}"/>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226804" y="5831914"/>
            <a:ext cx="1251365" cy="797485"/>
          </a:xfrm>
          <a:prstGeom prst="rect">
            <a:avLst/>
          </a:prstGeom>
        </p:spPr>
      </p:pic>
      <p:pic>
        <p:nvPicPr>
          <p:cNvPr id="3" name="Billede 2">
            <a:extLst>
              <a:ext uri="{FF2B5EF4-FFF2-40B4-BE49-F238E27FC236}">
                <a16:creationId xmlns:a16="http://schemas.microsoft.com/office/drawing/2014/main" id="{B35AD1AA-692F-674A-9FDD-DF5C26AEE6CB}"/>
              </a:ext>
            </a:extLst>
          </p:cNvPr>
          <p:cNvPicPr>
            <a:picLocks noChangeAspect="1"/>
          </p:cNvPicPr>
          <p:nvPr/>
        </p:nvPicPr>
        <p:blipFill>
          <a:blip r:embed="rId3"/>
          <a:stretch>
            <a:fillRect/>
          </a:stretch>
        </p:blipFill>
        <p:spPr>
          <a:xfrm>
            <a:off x="8919633" y="248252"/>
            <a:ext cx="2381782" cy="3395058"/>
          </a:xfrm>
          <a:prstGeom prst="rect">
            <a:avLst/>
          </a:prstGeom>
        </p:spPr>
      </p:pic>
      <p:pic>
        <p:nvPicPr>
          <p:cNvPr id="8" name="Billede 7">
            <a:extLst>
              <a:ext uri="{FF2B5EF4-FFF2-40B4-BE49-F238E27FC236}">
                <a16:creationId xmlns:a16="http://schemas.microsoft.com/office/drawing/2014/main" id="{5C37A592-61E3-0141-A867-260090957D22}"/>
              </a:ext>
            </a:extLst>
          </p:cNvPr>
          <p:cNvPicPr>
            <a:picLocks noChangeAspect="1"/>
          </p:cNvPicPr>
          <p:nvPr/>
        </p:nvPicPr>
        <p:blipFill>
          <a:blip r:embed="rId4"/>
          <a:stretch>
            <a:fillRect/>
          </a:stretch>
        </p:blipFill>
        <p:spPr>
          <a:xfrm>
            <a:off x="852486" y="247045"/>
            <a:ext cx="2434317" cy="3396265"/>
          </a:xfrm>
          <a:prstGeom prst="rect">
            <a:avLst/>
          </a:prstGeom>
        </p:spPr>
      </p:pic>
      <p:pic>
        <p:nvPicPr>
          <p:cNvPr id="10" name="Billede 9">
            <a:extLst>
              <a:ext uri="{FF2B5EF4-FFF2-40B4-BE49-F238E27FC236}">
                <a16:creationId xmlns:a16="http://schemas.microsoft.com/office/drawing/2014/main" id="{D9EC41E7-2104-ED41-9AB7-B9376549AC76}"/>
              </a:ext>
            </a:extLst>
          </p:cNvPr>
          <p:cNvPicPr>
            <a:picLocks noChangeAspect="1"/>
          </p:cNvPicPr>
          <p:nvPr/>
        </p:nvPicPr>
        <p:blipFill>
          <a:blip r:embed="rId5"/>
          <a:stretch>
            <a:fillRect/>
          </a:stretch>
        </p:blipFill>
        <p:spPr>
          <a:xfrm>
            <a:off x="4905778" y="328436"/>
            <a:ext cx="2394880" cy="3396265"/>
          </a:xfrm>
          <a:prstGeom prst="rect">
            <a:avLst/>
          </a:prstGeom>
        </p:spPr>
      </p:pic>
    </p:spTree>
    <p:extLst>
      <p:ext uri="{BB962C8B-B14F-4D97-AF65-F5344CB8AC3E}">
        <p14:creationId xmlns:p14="http://schemas.microsoft.com/office/powerpoint/2010/main" val="3911526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dsholder til indhold 3" descr="citius.jpg">
            <a:extLst>
              <a:ext uri="{FF2B5EF4-FFF2-40B4-BE49-F238E27FC236}">
                <a16:creationId xmlns:a16="http://schemas.microsoft.com/office/drawing/2014/main" id="{EFC85D8A-C077-2B46-858A-C9BE239DF1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6" r="-827"/>
          <a:stretch/>
        </p:blipFill>
        <p:spPr>
          <a:xfrm>
            <a:off x="2580555" y="643467"/>
            <a:ext cx="7030890" cy="5571066"/>
          </a:xfrm>
          <a:prstGeom prst="rect">
            <a:avLst/>
          </a:prstGeom>
        </p:spPr>
      </p:pic>
    </p:spTree>
    <p:extLst>
      <p:ext uri="{BB962C8B-B14F-4D97-AF65-F5344CB8AC3E}">
        <p14:creationId xmlns:p14="http://schemas.microsoft.com/office/powerpoint/2010/main" val="427140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6" name="Rectangle 13">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descr="CUR_logo_2017_Hvid CUR_large.png">
            <a:extLst>
              <a:ext uri="{FF2B5EF4-FFF2-40B4-BE49-F238E27FC236}">
                <a16:creationId xmlns:a16="http://schemas.microsoft.com/office/drawing/2014/main" id="{D4C406CC-0CD2-2945-9723-7B9DD21D16B4}"/>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
        <p:nvSpPr>
          <p:cNvPr id="2" name="Titel 1">
            <a:extLst>
              <a:ext uri="{FF2B5EF4-FFF2-40B4-BE49-F238E27FC236}">
                <a16:creationId xmlns:a16="http://schemas.microsoft.com/office/drawing/2014/main" id="{99E51F07-5073-5C49-866A-970F120F7915}"/>
              </a:ext>
            </a:extLst>
          </p:cNvPr>
          <p:cNvSpPr>
            <a:spLocks noGrp="1"/>
          </p:cNvSpPr>
          <p:nvPr>
            <p:ph type="title"/>
          </p:nvPr>
        </p:nvSpPr>
        <p:spPr>
          <a:xfrm>
            <a:off x="882136" y="2180111"/>
            <a:ext cx="3698803" cy="2497776"/>
          </a:xfrm>
          <a:solidFill>
            <a:schemeClr val="bg1">
              <a:alpha val="50000"/>
            </a:schemeClr>
          </a:solidFill>
          <a:ln w="25400" cap="sq">
            <a:solidFill>
              <a:schemeClr val="bg1">
                <a:lumMod val="75000"/>
              </a:schemeClr>
            </a:solidFill>
            <a:miter lim="800000"/>
          </a:ln>
        </p:spPr>
        <p:txBody>
          <a:bodyPr>
            <a:normAutofit/>
          </a:bodyPr>
          <a:lstStyle/>
          <a:p>
            <a:pPr algn="ctr"/>
            <a:r>
              <a:rPr lang="da-DK" sz="3600" b="1" dirty="0"/>
              <a:t>UNG ANNO 2018</a:t>
            </a:r>
          </a:p>
        </p:txBody>
      </p:sp>
      <p:sp>
        <p:nvSpPr>
          <p:cNvPr id="7" name="Tekstfelt 6">
            <a:extLst>
              <a:ext uri="{FF2B5EF4-FFF2-40B4-BE49-F238E27FC236}">
                <a16:creationId xmlns:a16="http://schemas.microsoft.com/office/drawing/2014/main" id="{CBBB5822-9F2A-3D40-A77D-A3374031B908}"/>
              </a:ext>
            </a:extLst>
          </p:cNvPr>
          <p:cNvSpPr txBox="1"/>
          <p:nvPr/>
        </p:nvSpPr>
        <p:spPr>
          <a:xfrm>
            <a:off x="7163076" y="519060"/>
            <a:ext cx="3711391" cy="523220"/>
          </a:xfrm>
          <a:prstGeom prst="rect">
            <a:avLst/>
          </a:prstGeom>
          <a:noFill/>
        </p:spPr>
        <p:txBody>
          <a:bodyPr wrap="square" rtlCol="0">
            <a:spAutoFit/>
          </a:bodyPr>
          <a:lstStyle/>
          <a:p>
            <a:r>
              <a:rPr lang="da-DK" sz="2800" b="1" dirty="0">
                <a:solidFill>
                  <a:schemeClr val="bg1"/>
                </a:solidFill>
              </a:rPr>
              <a:t>SAMFUNDSPERSPEKTIV</a:t>
            </a:r>
          </a:p>
        </p:txBody>
      </p:sp>
      <p:cxnSp>
        <p:nvCxnSpPr>
          <p:cNvPr id="10" name="Lige forbindelse 9">
            <a:extLst>
              <a:ext uri="{FF2B5EF4-FFF2-40B4-BE49-F238E27FC236}">
                <a16:creationId xmlns:a16="http://schemas.microsoft.com/office/drawing/2014/main" id="{F8DFE32F-E550-944C-ABEA-C072F6965A7B}"/>
              </a:ext>
            </a:extLst>
          </p:cNvPr>
          <p:cNvCxnSpPr/>
          <p:nvPr/>
        </p:nvCxnSpPr>
        <p:spPr>
          <a:xfrm>
            <a:off x="6958013" y="1042280"/>
            <a:ext cx="415766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Billede 11">
            <a:extLst>
              <a:ext uri="{FF2B5EF4-FFF2-40B4-BE49-F238E27FC236}">
                <a16:creationId xmlns:a16="http://schemas.microsoft.com/office/drawing/2014/main" id="{48C8B40A-728A-244D-9222-9CBD3485B6FB}"/>
              </a:ext>
            </a:extLst>
          </p:cNvPr>
          <p:cNvPicPr>
            <a:picLocks noChangeAspect="1"/>
          </p:cNvPicPr>
          <p:nvPr/>
        </p:nvPicPr>
        <p:blipFill>
          <a:blip r:embed="rId3"/>
          <a:stretch>
            <a:fillRect/>
          </a:stretch>
        </p:blipFill>
        <p:spPr>
          <a:xfrm>
            <a:off x="6605286" y="1561342"/>
            <a:ext cx="1376074" cy="2014072"/>
          </a:xfrm>
          <a:prstGeom prst="rect">
            <a:avLst/>
          </a:prstGeom>
        </p:spPr>
      </p:pic>
      <p:pic>
        <p:nvPicPr>
          <p:cNvPr id="15" name="Billede 14">
            <a:extLst>
              <a:ext uri="{FF2B5EF4-FFF2-40B4-BE49-F238E27FC236}">
                <a16:creationId xmlns:a16="http://schemas.microsoft.com/office/drawing/2014/main" id="{6C4069E1-7621-B74A-922C-E90B9024869C}"/>
              </a:ext>
            </a:extLst>
          </p:cNvPr>
          <p:cNvPicPr>
            <a:picLocks noChangeAspect="1"/>
          </p:cNvPicPr>
          <p:nvPr/>
        </p:nvPicPr>
        <p:blipFill>
          <a:blip r:embed="rId4"/>
          <a:stretch>
            <a:fillRect/>
          </a:stretch>
        </p:blipFill>
        <p:spPr>
          <a:xfrm>
            <a:off x="9271584" y="2168941"/>
            <a:ext cx="1458329" cy="2294314"/>
          </a:xfrm>
          <a:prstGeom prst="rect">
            <a:avLst/>
          </a:prstGeom>
        </p:spPr>
      </p:pic>
      <p:pic>
        <p:nvPicPr>
          <p:cNvPr id="23" name="Billede 22">
            <a:extLst>
              <a:ext uri="{FF2B5EF4-FFF2-40B4-BE49-F238E27FC236}">
                <a16:creationId xmlns:a16="http://schemas.microsoft.com/office/drawing/2014/main" id="{F351A3CD-A69A-C74C-AE99-45CB6FEC78C7}"/>
              </a:ext>
            </a:extLst>
          </p:cNvPr>
          <p:cNvPicPr>
            <a:picLocks noChangeAspect="1"/>
          </p:cNvPicPr>
          <p:nvPr/>
        </p:nvPicPr>
        <p:blipFill>
          <a:blip r:embed="rId5"/>
          <a:stretch>
            <a:fillRect/>
          </a:stretch>
        </p:blipFill>
        <p:spPr>
          <a:xfrm>
            <a:off x="7099949" y="4363769"/>
            <a:ext cx="1437513" cy="2035131"/>
          </a:xfrm>
          <a:prstGeom prst="rect">
            <a:avLst/>
          </a:prstGeom>
        </p:spPr>
      </p:pic>
    </p:spTree>
    <p:extLst>
      <p:ext uri="{BB962C8B-B14F-4D97-AF65-F5344CB8AC3E}">
        <p14:creationId xmlns:p14="http://schemas.microsoft.com/office/powerpoint/2010/main" val="3903588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046BDF-0419-8144-A456-516967DE195A}"/>
              </a:ext>
            </a:extLst>
          </p:cNvPr>
          <p:cNvSpPr>
            <a:spLocks noGrp="1"/>
          </p:cNvSpPr>
          <p:nvPr>
            <p:ph type="title"/>
          </p:nvPr>
        </p:nvSpPr>
        <p:spPr>
          <a:xfrm>
            <a:off x="871538" y="579517"/>
            <a:ext cx="10515600" cy="1325563"/>
          </a:xfrm>
        </p:spPr>
        <p:txBody>
          <a:bodyPr>
            <a:normAutofit/>
          </a:bodyPr>
          <a:lstStyle/>
          <a:p>
            <a:pPr algn="ctr"/>
            <a:r>
              <a:rPr lang="da-DK" b="1" dirty="0"/>
              <a:t>KONSEKVENSER AF SAMFUNDSSTRUKTURER</a:t>
            </a:r>
          </a:p>
        </p:txBody>
      </p:sp>
      <p:sp>
        <p:nvSpPr>
          <p:cNvPr id="3" name="Pladsholder til indhold 2">
            <a:extLst>
              <a:ext uri="{FF2B5EF4-FFF2-40B4-BE49-F238E27FC236}">
                <a16:creationId xmlns:a16="http://schemas.microsoft.com/office/drawing/2014/main" id="{F295E32D-AC81-284D-9F39-9B932113E772}"/>
              </a:ext>
            </a:extLst>
          </p:cNvPr>
          <p:cNvSpPr>
            <a:spLocks noGrp="1"/>
          </p:cNvSpPr>
          <p:nvPr>
            <p:ph idx="1"/>
          </p:nvPr>
        </p:nvSpPr>
        <p:spPr>
          <a:xfrm>
            <a:off x="666750" y="2532594"/>
            <a:ext cx="5819775" cy="2528888"/>
          </a:xfrm>
          <a:ln>
            <a:solidFill>
              <a:schemeClr val="tx2"/>
            </a:solidFill>
          </a:ln>
        </p:spPr>
        <p:txBody>
          <a:bodyPr>
            <a:normAutofit fontScale="92500" lnSpcReduction="20000"/>
          </a:bodyPr>
          <a:lstStyle/>
          <a:p>
            <a:pPr marL="0" indent="0" algn="ctr">
              <a:lnSpc>
                <a:spcPct val="100000"/>
              </a:lnSpc>
              <a:buNone/>
            </a:pPr>
            <a:endParaRPr lang="da-DK" sz="2400" b="1" dirty="0"/>
          </a:p>
          <a:p>
            <a:pPr marL="0" indent="0" algn="ctr">
              <a:lnSpc>
                <a:spcPct val="100000"/>
              </a:lnSpc>
              <a:buNone/>
            </a:pPr>
            <a:r>
              <a:rPr lang="da-DK" sz="2400" b="1" dirty="0"/>
              <a:t>FOLKESKOLEREFORM (MINDRE FRI FRITID)</a:t>
            </a:r>
          </a:p>
          <a:p>
            <a:pPr marL="0" indent="0" algn="ctr">
              <a:lnSpc>
                <a:spcPct val="100000"/>
              </a:lnSpc>
              <a:buNone/>
            </a:pPr>
            <a:endParaRPr lang="da-DK" sz="2400" b="1" dirty="0"/>
          </a:p>
          <a:p>
            <a:pPr marL="0" indent="0" algn="ctr">
              <a:lnSpc>
                <a:spcPct val="100000"/>
              </a:lnSpc>
              <a:buNone/>
            </a:pPr>
            <a:r>
              <a:rPr lang="da-DK" sz="2400" b="1" dirty="0"/>
              <a:t>FREMDRIFTSREFORM</a:t>
            </a:r>
          </a:p>
          <a:p>
            <a:pPr marL="0" indent="0" algn="ctr">
              <a:lnSpc>
                <a:spcPct val="100000"/>
              </a:lnSpc>
              <a:buNone/>
            </a:pPr>
            <a:endParaRPr lang="da-DK" sz="2400" b="1" dirty="0"/>
          </a:p>
          <a:p>
            <a:pPr marL="0" indent="0" algn="ctr">
              <a:lnSpc>
                <a:spcPct val="100000"/>
              </a:lnSpc>
              <a:buNone/>
            </a:pPr>
            <a:r>
              <a:rPr lang="da-DK" sz="2400" b="1" dirty="0"/>
              <a:t>UDDANNELSESLOFT</a:t>
            </a:r>
          </a:p>
          <a:p>
            <a:pPr marL="457200" lvl="1" indent="0">
              <a:lnSpc>
                <a:spcPct val="150000"/>
              </a:lnSpc>
              <a:buNone/>
            </a:pPr>
            <a:endParaRPr lang="da-DK" sz="2000" dirty="0"/>
          </a:p>
          <a:p>
            <a:pPr marL="0" indent="0">
              <a:lnSpc>
                <a:spcPct val="150000"/>
              </a:lnSpc>
              <a:buNone/>
            </a:pPr>
            <a:endParaRPr lang="da-DK" sz="2400" b="1" dirty="0"/>
          </a:p>
          <a:p>
            <a:pPr marL="457200" lvl="1" indent="0">
              <a:lnSpc>
                <a:spcPct val="150000"/>
              </a:lnSpc>
              <a:buNone/>
            </a:pPr>
            <a:endParaRPr lang="da-DK" sz="2400" dirty="0"/>
          </a:p>
        </p:txBody>
      </p:sp>
      <p:pic>
        <p:nvPicPr>
          <p:cNvPr id="5" name="Billede 4" descr="CUR_logo_2017_Hvid CUR_large.png">
            <a:extLst>
              <a:ext uri="{FF2B5EF4-FFF2-40B4-BE49-F238E27FC236}">
                <a16:creationId xmlns:a16="http://schemas.microsoft.com/office/drawing/2014/main" id="{657D1760-2D11-6A44-8062-111E1BCA7EB5}"/>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cxnSp>
        <p:nvCxnSpPr>
          <p:cNvPr id="6" name="Lige forbindelse 5">
            <a:extLst>
              <a:ext uri="{FF2B5EF4-FFF2-40B4-BE49-F238E27FC236}">
                <a16:creationId xmlns:a16="http://schemas.microsoft.com/office/drawing/2014/main" id="{637582B0-7BDD-E94C-BDAE-209CE684F079}"/>
              </a:ext>
            </a:extLst>
          </p:cNvPr>
          <p:cNvCxnSpPr/>
          <p:nvPr/>
        </p:nvCxnSpPr>
        <p:spPr>
          <a:xfrm>
            <a:off x="1357313" y="1771650"/>
            <a:ext cx="95440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1EFD974E-B377-3249-A96F-E7EE4404510E}"/>
              </a:ext>
            </a:extLst>
          </p:cNvPr>
          <p:cNvSpPr txBox="1"/>
          <p:nvPr/>
        </p:nvSpPr>
        <p:spPr>
          <a:xfrm>
            <a:off x="7581227" y="3828883"/>
            <a:ext cx="3508846" cy="2215991"/>
          </a:xfrm>
          <a:prstGeom prst="rect">
            <a:avLst/>
          </a:prstGeom>
          <a:noFill/>
          <a:ln>
            <a:solidFill>
              <a:schemeClr val="tx2"/>
            </a:solidFill>
          </a:ln>
        </p:spPr>
        <p:txBody>
          <a:bodyPr wrap="none" rtlCol="0">
            <a:spAutoFit/>
          </a:bodyPr>
          <a:lstStyle/>
          <a:p>
            <a:pPr algn="ctr"/>
            <a:endParaRPr lang="da-DK" sz="2000" b="1" dirty="0"/>
          </a:p>
          <a:p>
            <a:pPr algn="ctr"/>
            <a:r>
              <a:rPr lang="da-DK" sz="2000" b="1" dirty="0"/>
              <a:t>”ET HØJT SNIT”</a:t>
            </a:r>
          </a:p>
          <a:p>
            <a:pPr algn="ctr"/>
            <a:endParaRPr lang="da-DK" sz="2000" b="1" dirty="0"/>
          </a:p>
          <a:p>
            <a:pPr algn="ctr"/>
            <a:r>
              <a:rPr lang="da-DK" sz="2000" b="1" dirty="0"/>
              <a:t>”DEN RIGTIGE UDDANNELSE”</a:t>
            </a:r>
          </a:p>
          <a:p>
            <a:pPr algn="ctr"/>
            <a:endParaRPr lang="da-DK" sz="2000" b="1" dirty="0"/>
          </a:p>
          <a:p>
            <a:pPr algn="ctr"/>
            <a:r>
              <a:rPr lang="da-DK" sz="2000" b="1" dirty="0"/>
              <a:t>”DET GODE JOB”</a:t>
            </a:r>
          </a:p>
          <a:p>
            <a:endParaRPr lang="da-DK" dirty="0"/>
          </a:p>
        </p:txBody>
      </p:sp>
      <p:sp>
        <p:nvSpPr>
          <p:cNvPr id="7" name="Højrepil 6">
            <a:extLst>
              <a:ext uri="{FF2B5EF4-FFF2-40B4-BE49-F238E27FC236}">
                <a16:creationId xmlns:a16="http://schemas.microsoft.com/office/drawing/2014/main" id="{CDE546F3-3B8D-DA45-91DF-393B684812D1}"/>
              </a:ext>
            </a:extLst>
          </p:cNvPr>
          <p:cNvSpPr/>
          <p:nvPr/>
        </p:nvSpPr>
        <p:spPr>
          <a:xfrm>
            <a:off x="6129338" y="4029075"/>
            <a:ext cx="1300162" cy="28575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00305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2BC4612D-FDFD-A14F-BB39-66C6838FF8DF}"/>
              </a:ext>
            </a:extLst>
          </p:cNvPr>
          <p:cNvSpPr>
            <a:spLocks noGrp="1"/>
          </p:cNvSpPr>
          <p:nvPr>
            <p:ph type="title"/>
          </p:nvPr>
        </p:nvSpPr>
        <p:spPr>
          <a:xfrm>
            <a:off x="838200" y="963877"/>
            <a:ext cx="3494362" cy="4930246"/>
          </a:xfrm>
        </p:spPr>
        <p:txBody>
          <a:bodyPr>
            <a:normAutofit/>
          </a:bodyPr>
          <a:lstStyle/>
          <a:p>
            <a:pPr algn="r"/>
            <a:r>
              <a:rPr lang="da-DK" dirty="0">
                <a:solidFill>
                  <a:schemeClr val="accent1"/>
                </a:solidFill>
              </a:rPr>
              <a:t>Pige, 16 år</a:t>
            </a:r>
          </a:p>
        </p:txBody>
      </p:sp>
      <p:sp>
        <p:nvSpPr>
          <p:cNvPr id="3" name="Pladsholder til indhold 2">
            <a:extLst>
              <a:ext uri="{FF2B5EF4-FFF2-40B4-BE49-F238E27FC236}">
                <a16:creationId xmlns:a16="http://schemas.microsoft.com/office/drawing/2014/main" id="{BDC85717-2C1A-8B4B-A53E-01969DBF9F7B}"/>
              </a:ext>
            </a:extLst>
          </p:cNvPr>
          <p:cNvSpPr>
            <a:spLocks noGrp="1"/>
          </p:cNvSpPr>
          <p:nvPr>
            <p:ph idx="1"/>
          </p:nvPr>
        </p:nvSpPr>
        <p:spPr>
          <a:xfrm>
            <a:off x="4976031" y="963877"/>
            <a:ext cx="6377769" cy="4930246"/>
          </a:xfrm>
        </p:spPr>
        <p:txBody>
          <a:bodyPr anchor="ctr">
            <a:normAutofit/>
          </a:bodyPr>
          <a:lstStyle/>
          <a:p>
            <a:pPr marL="0" indent="0" algn="ctr">
              <a:lnSpc>
                <a:spcPct val="150000"/>
              </a:lnSpc>
              <a:buNone/>
            </a:pPr>
            <a:r>
              <a:rPr lang="da-DK" sz="2400" i="1" dirty="0"/>
              <a:t>”Du skal have den perfekte </a:t>
            </a:r>
            <a:r>
              <a:rPr lang="da-DK" sz="2400" b="1" i="1" dirty="0"/>
              <a:t>krop</a:t>
            </a:r>
            <a:r>
              <a:rPr lang="da-DK" sz="2400" i="1" dirty="0"/>
              <a:t>, gå i det perfekte </a:t>
            </a:r>
            <a:r>
              <a:rPr lang="da-DK" sz="2400" b="1" i="1" dirty="0"/>
              <a:t>tøj</a:t>
            </a:r>
            <a:r>
              <a:rPr lang="da-DK" sz="2400" i="1" dirty="0"/>
              <a:t>, få gode </a:t>
            </a:r>
            <a:r>
              <a:rPr lang="da-DK" sz="2400" b="1" i="1" dirty="0"/>
              <a:t>karakterer</a:t>
            </a:r>
            <a:r>
              <a:rPr lang="da-DK" sz="2400" i="1" dirty="0"/>
              <a:t> og alt skal være perfekt </a:t>
            </a:r>
            <a:r>
              <a:rPr lang="da-DK" sz="2400" b="1" i="1" dirty="0"/>
              <a:t>derhjemme</a:t>
            </a:r>
            <a:r>
              <a:rPr lang="da-DK" sz="2400" i="1" dirty="0"/>
              <a:t>. Men det er ikke alle, der kan det. Og det er en stor ting, som fylder bare generelt fordi, du kan ikke være perfekt. 10 er fint, 12 er perfekt, men får vi 7 eller 4, så bliver vi kede af det…”</a:t>
            </a:r>
          </a:p>
        </p:txBody>
      </p:sp>
      <p:pic>
        <p:nvPicPr>
          <p:cNvPr id="9" name="Billede 8" descr="CUR_logo_2017_Hvid CUR_large.png">
            <a:extLst>
              <a:ext uri="{FF2B5EF4-FFF2-40B4-BE49-F238E27FC236}">
                <a16:creationId xmlns:a16="http://schemas.microsoft.com/office/drawing/2014/main" id="{AEFD92F0-55E9-0E4E-9F7E-F0B28DF7D552}"/>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491711" y="5740475"/>
            <a:ext cx="1251365" cy="797485"/>
          </a:xfrm>
          <a:prstGeom prst="rect">
            <a:avLst/>
          </a:prstGeom>
        </p:spPr>
      </p:pic>
    </p:spTree>
    <p:extLst>
      <p:ext uri="{BB962C8B-B14F-4D97-AF65-F5344CB8AC3E}">
        <p14:creationId xmlns:p14="http://schemas.microsoft.com/office/powerpoint/2010/main" val="3839494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BC652D2-1337-F14F-A06C-99EDDF27F024}"/>
              </a:ext>
            </a:extLst>
          </p:cNvPr>
          <p:cNvSpPr>
            <a:spLocks noGrp="1"/>
          </p:cNvSpPr>
          <p:nvPr>
            <p:ph type="title"/>
          </p:nvPr>
        </p:nvSpPr>
        <p:spPr>
          <a:xfrm>
            <a:off x="715481" y="802638"/>
            <a:ext cx="3698803" cy="1366528"/>
          </a:xfrm>
          <a:solidFill>
            <a:schemeClr val="bg1">
              <a:alpha val="50000"/>
            </a:schemeClr>
          </a:solidFill>
          <a:ln w="25400" cap="sq">
            <a:solidFill>
              <a:schemeClr val="bg1">
                <a:lumMod val="65000"/>
              </a:schemeClr>
            </a:solidFill>
            <a:miter lim="800000"/>
          </a:ln>
        </p:spPr>
        <p:txBody>
          <a:bodyPr>
            <a:normAutofit/>
          </a:bodyPr>
          <a:lstStyle/>
          <a:p>
            <a:pPr algn="ctr"/>
            <a:r>
              <a:rPr lang="da-DK" sz="3000" b="1" dirty="0"/>
              <a:t>HVAD ER DER PÅ PROGRAMMET HOS UNGE ANNO 2018?</a:t>
            </a:r>
            <a:endParaRPr lang="da-DK" sz="3000" dirty="0"/>
          </a:p>
        </p:txBody>
      </p:sp>
      <p:sp>
        <p:nvSpPr>
          <p:cNvPr id="3" name="Pladsholder til indhold 2">
            <a:extLst>
              <a:ext uri="{FF2B5EF4-FFF2-40B4-BE49-F238E27FC236}">
                <a16:creationId xmlns:a16="http://schemas.microsoft.com/office/drawing/2014/main" id="{5106AD2E-379C-9C43-B591-CC41C0FEA3FC}"/>
              </a:ext>
            </a:extLst>
          </p:cNvPr>
          <p:cNvSpPr>
            <a:spLocks noGrp="1"/>
          </p:cNvSpPr>
          <p:nvPr>
            <p:ph idx="1"/>
          </p:nvPr>
        </p:nvSpPr>
        <p:spPr>
          <a:xfrm>
            <a:off x="5586413" y="421480"/>
            <a:ext cx="6329361" cy="6015037"/>
          </a:xfrm>
        </p:spPr>
        <p:txBody>
          <a:bodyPr anchor="ctr">
            <a:normAutofit fontScale="92500" lnSpcReduction="20000"/>
          </a:bodyPr>
          <a:lstStyle/>
          <a:p>
            <a:pPr>
              <a:lnSpc>
                <a:spcPct val="120000"/>
              </a:lnSpc>
              <a:buFont typeface="Arial" charset="0"/>
              <a:buChar char="•"/>
            </a:pPr>
            <a:r>
              <a:rPr lang="da-DK" sz="2400" b="1" dirty="0">
                <a:solidFill>
                  <a:schemeClr val="bg1"/>
                </a:solidFill>
              </a:rPr>
              <a:t>Lektier</a:t>
            </a:r>
            <a:r>
              <a:rPr lang="da-DK" sz="2400" dirty="0">
                <a:solidFill>
                  <a:schemeClr val="bg1"/>
                </a:solidFill>
              </a:rPr>
              <a:t>				</a:t>
            </a:r>
          </a:p>
          <a:p>
            <a:pPr>
              <a:lnSpc>
                <a:spcPct val="120000"/>
              </a:lnSpc>
            </a:pPr>
            <a:r>
              <a:rPr lang="da-DK" sz="2400" b="1" dirty="0">
                <a:solidFill>
                  <a:schemeClr val="bg1"/>
                </a:solidFill>
              </a:rPr>
              <a:t>Afleveringer</a:t>
            </a:r>
          </a:p>
          <a:p>
            <a:pPr>
              <a:lnSpc>
                <a:spcPct val="120000"/>
              </a:lnSpc>
            </a:pPr>
            <a:r>
              <a:rPr lang="da-DK" sz="2400" b="1" dirty="0">
                <a:solidFill>
                  <a:schemeClr val="bg1"/>
                </a:solidFill>
              </a:rPr>
              <a:t>Fritidsjob</a:t>
            </a:r>
          </a:p>
          <a:p>
            <a:pPr>
              <a:lnSpc>
                <a:spcPct val="120000"/>
              </a:lnSpc>
            </a:pPr>
            <a:r>
              <a:rPr lang="da-DK" sz="2400" b="1" dirty="0">
                <a:solidFill>
                  <a:schemeClr val="bg1"/>
                </a:solidFill>
              </a:rPr>
              <a:t>Sport</a:t>
            </a:r>
          </a:p>
          <a:p>
            <a:pPr>
              <a:lnSpc>
                <a:spcPct val="120000"/>
              </a:lnSpc>
            </a:pPr>
            <a:r>
              <a:rPr lang="da-DK" sz="2400" b="1" dirty="0">
                <a:solidFill>
                  <a:schemeClr val="bg1"/>
                </a:solidFill>
              </a:rPr>
              <a:t>Fitness</a:t>
            </a:r>
          </a:p>
          <a:p>
            <a:pPr>
              <a:lnSpc>
                <a:spcPct val="120000"/>
              </a:lnSpc>
            </a:pPr>
            <a:r>
              <a:rPr lang="da-DK" sz="2400" dirty="0">
                <a:solidFill>
                  <a:schemeClr val="bg1"/>
                </a:solidFill>
              </a:rPr>
              <a:t>Tid med </a:t>
            </a:r>
            <a:r>
              <a:rPr lang="da-DK" sz="2400" b="1" dirty="0">
                <a:solidFill>
                  <a:schemeClr val="bg1"/>
                </a:solidFill>
              </a:rPr>
              <a:t>venner</a:t>
            </a:r>
          </a:p>
          <a:p>
            <a:pPr>
              <a:lnSpc>
                <a:spcPct val="120000"/>
              </a:lnSpc>
            </a:pPr>
            <a:r>
              <a:rPr lang="da-DK" sz="2400" dirty="0">
                <a:solidFill>
                  <a:schemeClr val="bg1"/>
                </a:solidFill>
              </a:rPr>
              <a:t>Tid med </a:t>
            </a:r>
            <a:r>
              <a:rPr lang="da-DK" sz="2400" b="1" dirty="0">
                <a:solidFill>
                  <a:schemeClr val="bg1"/>
                </a:solidFill>
              </a:rPr>
              <a:t>familie</a:t>
            </a:r>
          </a:p>
          <a:p>
            <a:pPr>
              <a:lnSpc>
                <a:spcPct val="120000"/>
              </a:lnSpc>
            </a:pPr>
            <a:r>
              <a:rPr lang="da-DK" sz="2400" b="1" dirty="0">
                <a:solidFill>
                  <a:schemeClr val="bg1"/>
                </a:solidFill>
              </a:rPr>
              <a:t>Fester</a:t>
            </a:r>
            <a:r>
              <a:rPr lang="da-DK" sz="2400" dirty="0">
                <a:solidFill>
                  <a:schemeClr val="bg1"/>
                </a:solidFill>
              </a:rPr>
              <a:t> </a:t>
            </a:r>
          </a:p>
          <a:p>
            <a:pPr>
              <a:lnSpc>
                <a:spcPct val="120000"/>
              </a:lnSpc>
            </a:pPr>
            <a:r>
              <a:rPr lang="da-DK" sz="2400" b="1" dirty="0">
                <a:solidFill>
                  <a:schemeClr val="bg1"/>
                </a:solidFill>
              </a:rPr>
              <a:t>Sociale aktiviteter</a:t>
            </a:r>
            <a:r>
              <a:rPr lang="da-DK" sz="2400" dirty="0">
                <a:solidFill>
                  <a:schemeClr val="bg1"/>
                </a:solidFill>
              </a:rPr>
              <a:t>: shopping, biografture og cafébesøg</a:t>
            </a:r>
          </a:p>
          <a:p>
            <a:pPr>
              <a:lnSpc>
                <a:spcPct val="120000"/>
              </a:lnSpc>
            </a:pPr>
            <a:r>
              <a:rPr lang="da-DK" sz="2400" b="1" dirty="0" err="1">
                <a:solidFill>
                  <a:schemeClr val="bg1"/>
                </a:solidFill>
              </a:rPr>
              <a:t>Netflix</a:t>
            </a:r>
            <a:r>
              <a:rPr lang="da-DK" sz="2400" dirty="0">
                <a:solidFill>
                  <a:schemeClr val="bg1"/>
                </a:solidFill>
              </a:rPr>
              <a:t> - de nyeste afsnit af den nyeste serie</a:t>
            </a:r>
          </a:p>
          <a:p>
            <a:pPr>
              <a:lnSpc>
                <a:spcPct val="120000"/>
              </a:lnSpc>
            </a:pPr>
            <a:r>
              <a:rPr lang="da-DK" sz="2400" dirty="0">
                <a:solidFill>
                  <a:schemeClr val="bg1"/>
                </a:solidFill>
              </a:rPr>
              <a:t>Holde sig opdateret på </a:t>
            </a:r>
            <a:r>
              <a:rPr lang="da-DK" sz="2400" b="1" dirty="0">
                <a:solidFill>
                  <a:schemeClr val="bg1"/>
                </a:solidFill>
              </a:rPr>
              <a:t>sociale medier</a:t>
            </a:r>
            <a:r>
              <a:rPr lang="da-DK" sz="2400" dirty="0">
                <a:solidFill>
                  <a:schemeClr val="bg1"/>
                </a:solidFill>
              </a:rPr>
              <a:t>: ’</a:t>
            </a:r>
            <a:r>
              <a:rPr lang="da-DK" sz="2400" dirty="0" err="1">
                <a:solidFill>
                  <a:schemeClr val="bg1"/>
                </a:solidFill>
              </a:rPr>
              <a:t>daily</a:t>
            </a:r>
            <a:r>
              <a:rPr lang="da-DK" sz="2400" dirty="0">
                <a:solidFill>
                  <a:schemeClr val="bg1"/>
                </a:solidFill>
              </a:rPr>
              <a:t> blogs’ og YouTube-kanaler, Facebook og </a:t>
            </a:r>
            <a:r>
              <a:rPr lang="da-DK" sz="2400" dirty="0" err="1">
                <a:solidFill>
                  <a:schemeClr val="bg1"/>
                </a:solidFill>
              </a:rPr>
              <a:t>Instagram</a:t>
            </a:r>
            <a:endParaRPr lang="da-DK" sz="2400" dirty="0">
              <a:solidFill>
                <a:schemeClr val="bg1"/>
              </a:solidFill>
            </a:endParaRPr>
          </a:p>
        </p:txBody>
      </p:sp>
      <p:pic>
        <p:nvPicPr>
          <p:cNvPr id="6" name="Billede 5" descr="adult-1869430_1920.jpg">
            <a:extLst>
              <a:ext uri="{FF2B5EF4-FFF2-40B4-BE49-F238E27FC236}">
                <a16:creationId xmlns:a16="http://schemas.microsoft.com/office/drawing/2014/main" id="{60950F8F-2C15-F04E-BE5F-B88A5B5CF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8877" y="2421147"/>
            <a:ext cx="3023556" cy="2015704"/>
          </a:xfrm>
          <a:prstGeom prst="rect">
            <a:avLst/>
          </a:prstGeom>
        </p:spPr>
      </p:pic>
      <p:pic>
        <p:nvPicPr>
          <p:cNvPr id="5" name="Billede 4" descr="office-620817_1920.jpg">
            <a:extLst>
              <a:ext uri="{FF2B5EF4-FFF2-40B4-BE49-F238E27FC236}">
                <a16:creationId xmlns:a16="http://schemas.microsoft.com/office/drawing/2014/main" id="{A6C7119E-31EE-0541-90DF-AD0EFAC80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57" y="3428999"/>
            <a:ext cx="2534996" cy="1683396"/>
          </a:xfrm>
          <a:prstGeom prst="rect">
            <a:avLst/>
          </a:prstGeom>
        </p:spPr>
      </p:pic>
      <p:pic>
        <p:nvPicPr>
          <p:cNvPr id="7" name="Billede 6" descr="fitness-1348867_1920.jpg">
            <a:extLst>
              <a:ext uri="{FF2B5EF4-FFF2-40B4-BE49-F238E27FC236}">
                <a16:creationId xmlns:a16="http://schemas.microsoft.com/office/drawing/2014/main" id="{1A42D0B5-5535-804A-A7EA-EF3612FD4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860" y="4688832"/>
            <a:ext cx="2711590" cy="1523857"/>
          </a:xfrm>
          <a:prstGeom prst="rect">
            <a:avLst/>
          </a:prstGeom>
        </p:spPr>
      </p:pic>
      <p:pic>
        <p:nvPicPr>
          <p:cNvPr id="9" name="Billede 8" descr="CUR_logo_2017_Hvid CUR_large.png">
            <a:extLst>
              <a:ext uri="{FF2B5EF4-FFF2-40B4-BE49-F238E27FC236}">
                <a16:creationId xmlns:a16="http://schemas.microsoft.com/office/drawing/2014/main" id="{E6E05310-77B5-EA47-B4BC-26EC23616DC4}"/>
              </a:ext>
            </a:extLst>
          </p:cNvPr>
          <p:cNvPicPr>
            <a:picLocks noChangeAspect="1"/>
          </p:cNvPicPr>
          <p:nvPr/>
        </p:nvPicPr>
        <p:blipFill rotWithShape="1">
          <a:blip r:embed="rId5">
            <a:extLst>
              <a:ext uri="{28A0092B-C50C-407E-A947-70E740481C1C}">
                <a14:useLocalDpi xmlns:a14="http://schemas.microsoft.com/office/drawing/2010/main" val="0"/>
              </a:ext>
            </a:extLst>
          </a:blip>
          <a:srcRect l="26922" t="31226" r="29754" b="29734"/>
          <a:stretch/>
        </p:blipFill>
        <p:spPr>
          <a:xfrm>
            <a:off x="237257" y="5813946"/>
            <a:ext cx="1251365" cy="797485"/>
          </a:xfrm>
          <a:prstGeom prst="rect">
            <a:avLst/>
          </a:prstGeom>
        </p:spPr>
      </p:pic>
    </p:spTree>
    <p:extLst>
      <p:ext uri="{BB962C8B-B14F-4D97-AF65-F5344CB8AC3E}">
        <p14:creationId xmlns:p14="http://schemas.microsoft.com/office/powerpoint/2010/main" val="3497235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4FCC5A-E813-634D-A921-A96B91BDEAC7}"/>
              </a:ext>
            </a:extLst>
          </p:cNvPr>
          <p:cNvSpPr>
            <a:spLocks noGrp="1"/>
          </p:cNvSpPr>
          <p:nvPr>
            <p:ph type="title"/>
          </p:nvPr>
        </p:nvSpPr>
        <p:spPr>
          <a:xfrm>
            <a:off x="269667" y="802638"/>
            <a:ext cx="4646017" cy="1366528"/>
          </a:xfrm>
          <a:solidFill>
            <a:schemeClr val="bg1">
              <a:alpha val="50000"/>
            </a:schemeClr>
          </a:solidFill>
          <a:ln w="25400" cap="sq">
            <a:solidFill>
              <a:schemeClr val="bg1">
                <a:lumMod val="65000"/>
              </a:schemeClr>
            </a:solidFill>
            <a:miter lim="800000"/>
          </a:ln>
        </p:spPr>
        <p:txBody>
          <a:bodyPr>
            <a:normAutofit/>
          </a:bodyPr>
          <a:lstStyle/>
          <a:p>
            <a:pPr algn="ctr"/>
            <a:r>
              <a:rPr lang="da-DK" sz="3000" b="1" dirty="0"/>
              <a:t>”FRA 1. DIVISION TIL SUPERLIGAEN PÅ 6 UGER”</a:t>
            </a:r>
            <a:endParaRPr lang="da-DK" sz="3000" dirty="0"/>
          </a:p>
        </p:txBody>
      </p:sp>
      <p:pic>
        <p:nvPicPr>
          <p:cNvPr id="5" name="Billede 4" descr="Træning2.jpg">
            <a:extLst>
              <a:ext uri="{FF2B5EF4-FFF2-40B4-BE49-F238E27FC236}">
                <a16:creationId xmlns:a16="http://schemas.microsoft.com/office/drawing/2014/main" id="{6B9B5D2F-ACAD-ED4C-A602-558DD8E75A68}"/>
              </a:ext>
            </a:extLst>
          </p:cNvPr>
          <p:cNvPicPr>
            <a:picLocks noChangeAspect="1"/>
          </p:cNvPicPr>
          <p:nvPr/>
        </p:nvPicPr>
        <p:blipFill rotWithShape="1">
          <a:blip r:embed="rId2">
            <a:extLst>
              <a:ext uri="{28A0092B-C50C-407E-A947-70E740481C1C}">
                <a14:useLocalDpi xmlns:a14="http://schemas.microsoft.com/office/drawing/2010/main" val="0"/>
              </a:ext>
            </a:extLst>
          </a:blip>
          <a:srcRect l="16343"/>
          <a:stretch/>
        </p:blipFill>
        <p:spPr>
          <a:xfrm>
            <a:off x="646424" y="2591806"/>
            <a:ext cx="3892502" cy="3101196"/>
          </a:xfrm>
          <a:prstGeom prst="rect">
            <a:avLst/>
          </a:prstGeom>
        </p:spPr>
      </p:pic>
      <p:sp>
        <p:nvSpPr>
          <p:cNvPr id="6" name="Rektangel 5">
            <a:extLst>
              <a:ext uri="{FF2B5EF4-FFF2-40B4-BE49-F238E27FC236}">
                <a16:creationId xmlns:a16="http://schemas.microsoft.com/office/drawing/2014/main" id="{1070C06F-571E-8542-966D-FD29CD57C24A}"/>
              </a:ext>
            </a:extLst>
          </p:cNvPr>
          <p:cNvSpPr/>
          <p:nvPr/>
        </p:nvSpPr>
        <p:spPr>
          <a:xfrm>
            <a:off x="5530280" y="301731"/>
            <a:ext cx="4243093" cy="1001813"/>
          </a:xfrm>
          <a:prstGeom prst="rect">
            <a:avLst/>
          </a:prstGeom>
        </p:spPr>
        <p:txBody>
          <a:bodyPr wrap="square">
            <a:spAutoFit/>
          </a:bodyPr>
          <a:lstStyle/>
          <a:p>
            <a:pPr lvl="0">
              <a:lnSpc>
                <a:spcPct val="110000"/>
              </a:lnSpc>
            </a:pP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Det ”</a:t>
            </a: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koster kassen</a:t>
            </a: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a:t>
            </a: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 </a:t>
            </a: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at gå på en ungdomsuddannelse, hvilket kræver, at man har et </a:t>
            </a: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fritidsjob</a:t>
            </a:r>
            <a:endPar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endParaRPr>
          </a:p>
        </p:txBody>
      </p:sp>
      <p:sp>
        <p:nvSpPr>
          <p:cNvPr id="7" name="Tekstfelt 6">
            <a:extLst>
              <a:ext uri="{FF2B5EF4-FFF2-40B4-BE49-F238E27FC236}">
                <a16:creationId xmlns:a16="http://schemas.microsoft.com/office/drawing/2014/main" id="{AF282A39-4C1D-4240-97F1-96BB7146BBF9}"/>
              </a:ext>
            </a:extLst>
          </p:cNvPr>
          <p:cNvSpPr txBox="1"/>
          <p:nvPr/>
        </p:nvSpPr>
        <p:spPr>
          <a:xfrm>
            <a:off x="9401132" y="1396637"/>
            <a:ext cx="2176272" cy="646331"/>
          </a:xfrm>
          <a:prstGeom prst="rect">
            <a:avLst/>
          </a:prstGeom>
          <a:noFill/>
        </p:spPr>
        <p:txBody>
          <a:bodyPr wrap="none" rtlCol="0">
            <a:spAutoFit/>
          </a:bodyPr>
          <a:lstStyle/>
          <a:p>
            <a:pPr lvl="0"/>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Lektiebyrden</a:t>
            </a: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 vokser</a:t>
            </a:r>
            <a:endParaRPr lang="da-DK"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9" name="Rektangel 8">
            <a:extLst>
              <a:ext uri="{FF2B5EF4-FFF2-40B4-BE49-F238E27FC236}">
                <a16:creationId xmlns:a16="http://schemas.microsoft.com/office/drawing/2014/main" id="{C2A587FA-F220-D64C-A68A-9F12EBFFCAAE}"/>
              </a:ext>
            </a:extLst>
          </p:cNvPr>
          <p:cNvSpPr/>
          <p:nvPr/>
        </p:nvSpPr>
        <p:spPr>
          <a:xfrm>
            <a:off x="5530280" y="2000622"/>
            <a:ext cx="3028393" cy="467820"/>
          </a:xfrm>
          <a:prstGeom prst="rect">
            <a:avLst/>
          </a:prstGeom>
        </p:spPr>
        <p:txBody>
          <a:bodyPr wrap="none">
            <a:spAutoFit/>
          </a:bodyPr>
          <a:lstStyle/>
          <a:p>
            <a:pPr lvl="0">
              <a:lnSpc>
                <a:spcPct val="150000"/>
              </a:lnSpc>
            </a:pP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Der kommer </a:t>
            </a: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flere afleveringer</a:t>
            </a:r>
            <a:endParaRPr lang="da-DK"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ktangel 9">
            <a:extLst>
              <a:ext uri="{FF2B5EF4-FFF2-40B4-BE49-F238E27FC236}">
                <a16:creationId xmlns:a16="http://schemas.microsoft.com/office/drawing/2014/main" id="{B4B19805-FEF3-8343-A97F-5A2654CED631}"/>
              </a:ext>
            </a:extLst>
          </p:cNvPr>
          <p:cNvSpPr/>
          <p:nvPr/>
        </p:nvSpPr>
        <p:spPr>
          <a:xfrm>
            <a:off x="8558673" y="2837468"/>
            <a:ext cx="3195117" cy="1001813"/>
          </a:xfrm>
          <a:prstGeom prst="rect">
            <a:avLst/>
          </a:prstGeom>
        </p:spPr>
        <p:txBody>
          <a:bodyPr wrap="square">
            <a:spAutoFit/>
          </a:bodyPr>
          <a:lstStyle/>
          <a:p>
            <a:pPr lvl="0">
              <a:lnSpc>
                <a:spcPct val="110000"/>
              </a:lnSpc>
            </a:pP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Større personligt ansvar </a:t>
            </a: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 forældrene trækker sig mere eller mindre bevidst fra skoleprojektet</a:t>
            </a:r>
            <a:endParaRPr lang="da-DK"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ktangel 10">
            <a:extLst>
              <a:ext uri="{FF2B5EF4-FFF2-40B4-BE49-F238E27FC236}">
                <a16:creationId xmlns:a16="http://schemas.microsoft.com/office/drawing/2014/main" id="{5D54FE19-AB03-0D49-B9AA-F909874969ED}"/>
              </a:ext>
            </a:extLst>
          </p:cNvPr>
          <p:cNvSpPr/>
          <p:nvPr/>
        </p:nvSpPr>
        <p:spPr>
          <a:xfrm>
            <a:off x="5773799" y="4140829"/>
            <a:ext cx="2784874" cy="1306511"/>
          </a:xfrm>
          <a:prstGeom prst="rect">
            <a:avLst/>
          </a:prstGeom>
        </p:spPr>
        <p:txBody>
          <a:bodyPr wrap="square">
            <a:spAutoFit/>
          </a:bodyPr>
          <a:lstStyle/>
          <a:p>
            <a:pPr lvl="0">
              <a:lnSpc>
                <a:spcPct val="110000"/>
              </a:lnSpc>
            </a:pP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Det store flertal bruge</a:t>
            </a: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r</a:t>
            </a: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 </a:t>
            </a: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mere tid på transport </a:t>
            </a: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(gymnasiet ligger typisk længere væk end folkeskolen)</a:t>
            </a:r>
            <a:endParaRPr lang="da-DK"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ktangel 11">
            <a:extLst>
              <a:ext uri="{FF2B5EF4-FFF2-40B4-BE49-F238E27FC236}">
                <a16:creationId xmlns:a16="http://schemas.microsoft.com/office/drawing/2014/main" id="{BAC18532-1787-8A42-81AA-C29414AD99E4}"/>
              </a:ext>
            </a:extLst>
          </p:cNvPr>
          <p:cNvSpPr/>
          <p:nvPr/>
        </p:nvSpPr>
        <p:spPr>
          <a:xfrm>
            <a:off x="8558673" y="5816366"/>
            <a:ext cx="3219987" cy="384721"/>
          </a:xfrm>
          <a:prstGeom prst="rect">
            <a:avLst/>
          </a:prstGeom>
        </p:spPr>
        <p:txBody>
          <a:bodyPr wrap="square">
            <a:spAutoFit/>
          </a:bodyPr>
          <a:lstStyle/>
          <a:p>
            <a:pPr lvl="0">
              <a:lnSpc>
                <a:spcPct val="110000"/>
              </a:lnSpc>
            </a:pPr>
            <a:r>
              <a:rPr lang="da-DK" b="1" dirty="0">
                <a:solidFill>
                  <a:schemeClr val="bg1"/>
                </a:solidFill>
                <a:latin typeface="Garamond" panose="02020404030301010803" pitchFamily="18" charset="0"/>
                <a:ea typeface="Calibri" panose="020F0502020204030204" pitchFamily="34" charset="0"/>
                <a:cs typeface="Times New Roman" panose="02020603050405020304" pitchFamily="18" charset="0"/>
              </a:rPr>
              <a:t>Antallet af fester </a:t>
            </a:r>
            <a:r>
              <a:rPr lang="da-DK" dirty="0">
                <a:solidFill>
                  <a:schemeClr val="bg1"/>
                </a:solidFill>
                <a:latin typeface="Garamond" panose="02020404030301010803" pitchFamily="18" charset="0"/>
                <a:ea typeface="Calibri" panose="020F0502020204030204" pitchFamily="34" charset="0"/>
                <a:cs typeface="Times New Roman" panose="02020603050405020304" pitchFamily="18" charset="0"/>
              </a:rPr>
              <a:t>stiger markant</a:t>
            </a:r>
            <a:endParaRPr lang="da-DK"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Billede 12" descr="CUR_logo_2017_Hvid CUR_large.png">
            <a:extLst>
              <a:ext uri="{FF2B5EF4-FFF2-40B4-BE49-F238E27FC236}">
                <a16:creationId xmlns:a16="http://schemas.microsoft.com/office/drawing/2014/main" id="{4ABAE4AB-9F3E-BB4F-8688-2A6ECEED816B}"/>
              </a:ext>
            </a:extLst>
          </p:cNvPr>
          <p:cNvPicPr>
            <a:picLocks noChangeAspect="1"/>
          </p:cNvPicPr>
          <p:nvPr/>
        </p:nvPicPr>
        <p:blipFill rotWithShape="1">
          <a:blip r:embed="rId3">
            <a:extLst>
              <a:ext uri="{28A0092B-C50C-407E-A947-70E740481C1C}">
                <a14:useLocalDpi xmlns:a14="http://schemas.microsoft.com/office/drawing/2010/main" val="0"/>
              </a:ext>
            </a:extLst>
          </a:blip>
          <a:srcRect l="26922" t="31226" r="29754" b="29734"/>
          <a:stretch/>
        </p:blipFill>
        <p:spPr>
          <a:xfrm>
            <a:off x="269667" y="5885363"/>
            <a:ext cx="1251365" cy="797485"/>
          </a:xfrm>
          <a:prstGeom prst="rect">
            <a:avLst/>
          </a:prstGeom>
        </p:spPr>
      </p:pic>
    </p:spTree>
    <p:extLst>
      <p:ext uri="{BB962C8B-B14F-4D97-AF65-F5344CB8AC3E}">
        <p14:creationId xmlns:p14="http://schemas.microsoft.com/office/powerpoint/2010/main" val="95919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dissolv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dissolv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dissolve">
                                      <p:cBhvr>
                                        <p:cTn id="3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88E5983E-8E36-6A4C-864A-FFBC5DC6B328}"/>
              </a:ext>
            </a:extLst>
          </p:cNvPr>
          <p:cNvSpPr>
            <a:spLocks noGrp="1"/>
          </p:cNvSpPr>
          <p:nvPr>
            <p:ph type="title"/>
          </p:nvPr>
        </p:nvSpPr>
        <p:spPr>
          <a:xfrm>
            <a:off x="838200" y="963877"/>
            <a:ext cx="3494362" cy="4930246"/>
          </a:xfrm>
        </p:spPr>
        <p:txBody>
          <a:bodyPr>
            <a:normAutofit/>
          </a:bodyPr>
          <a:lstStyle/>
          <a:p>
            <a:pPr>
              <a:lnSpc>
                <a:spcPct val="100000"/>
              </a:lnSpc>
            </a:pPr>
            <a:r>
              <a:rPr lang="da-DK" sz="3200" b="1" dirty="0">
                <a:solidFill>
                  <a:schemeClr val="tx2"/>
                </a:solidFill>
              </a:rPr>
              <a:t>9. klassepiger</a:t>
            </a:r>
            <a:br>
              <a:rPr lang="da-DK" sz="3200" b="1" dirty="0">
                <a:solidFill>
                  <a:schemeClr val="tx2"/>
                </a:solidFill>
              </a:rPr>
            </a:br>
            <a:r>
              <a:rPr lang="da-DK" sz="2000" b="1" i="1" dirty="0">
                <a:solidFill>
                  <a:schemeClr val="tx2"/>
                </a:solidFill>
              </a:rPr>
              <a:t>(debatindlæg Politiken 2017)</a:t>
            </a:r>
            <a:endParaRPr lang="da-DK" sz="3200" b="1" i="1" dirty="0">
              <a:solidFill>
                <a:schemeClr val="tx2"/>
              </a:solidFill>
            </a:endParaRPr>
          </a:p>
        </p:txBody>
      </p:sp>
      <p:sp>
        <p:nvSpPr>
          <p:cNvPr id="3" name="Pladsholder til indhold 2">
            <a:extLst>
              <a:ext uri="{FF2B5EF4-FFF2-40B4-BE49-F238E27FC236}">
                <a16:creationId xmlns:a16="http://schemas.microsoft.com/office/drawing/2014/main" id="{6D34C167-34AB-D84C-80A2-241A25E5E341}"/>
              </a:ext>
            </a:extLst>
          </p:cNvPr>
          <p:cNvSpPr>
            <a:spLocks noGrp="1"/>
          </p:cNvSpPr>
          <p:nvPr>
            <p:ph idx="1"/>
          </p:nvPr>
        </p:nvSpPr>
        <p:spPr>
          <a:xfrm>
            <a:off x="4976031" y="963877"/>
            <a:ext cx="6377769" cy="4930246"/>
          </a:xfrm>
        </p:spPr>
        <p:txBody>
          <a:bodyPr anchor="ctr">
            <a:normAutofit/>
          </a:bodyPr>
          <a:lstStyle/>
          <a:p>
            <a:pPr marL="0" indent="0" algn="ctr">
              <a:lnSpc>
                <a:spcPct val="150000"/>
              </a:lnSpc>
              <a:buNone/>
            </a:pPr>
            <a:r>
              <a:rPr lang="da-DK" sz="2400" i="1" dirty="0"/>
              <a:t>”I dagens Danmark bliver der lagt meget vægt på, at unge har </a:t>
            </a:r>
            <a:r>
              <a:rPr lang="da-DK" sz="2400" b="1" i="1" dirty="0"/>
              <a:t>fritidsaktiviteter</a:t>
            </a:r>
            <a:r>
              <a:rPr lang="da-DK" sz="2400" i="1" dirty="0"/>
              <a:t> og </a:t>
            </a:r>
            <a:r>
              <a:rPr lang="da-DK" sz="2400" b="1" i="1" dirty="0"/>
              <a:t>venner</a:t>
            </a:r>
            <a:r>
              <a:rPr lang="da-DK" sz="2400" i="1" dirty="0"/>
              <a:t>. Vi skal have et </a:t>
            </a:r>
            <a:r>
              <a:rPr lang="da-DK" sz="2400" b="1" i="1" dirty="0"/>
              <a:t>socialt liv </a:t>
            </a:r>
            <a:r>
              <a:rPr lang="da-DK" sz="2400" i="1" dirty="0"/>
              <a:t>og </a:t>
            </a:r>
            <a:r>
              <a:rPr lang="da-DK" sz="2400" b="1" i="1" dirty="0"/>
              <a:t>leve i nuet </a:t>
            </a:r>
            <a:r>
              <a:rPr lang="da-DK" sz="2400" i="1" dirty="0"/>
              <a:t>[…] Allerede fra 8. klasse har </a:t>
            </a:r>
            <a:r>
              <a:rPr lang="da-DK" sz="2400" b="1" i="1" dirty="0"/>
              <a:t>valg af ungdomsuddannelse </a:t>
            </a:r>
            <a:r>
              <a:rPr lang="da-DK" sz="2400" i="1" dirty="0"/>
              <a:t>og sågar valg af </a:t>
            </a:r>
            <a:r>
              <a:rPr lang="da-DK" sz="2400" b="1" i="1" dirty="0"/>
              <a:t>videregående uddannelse </a:t>
            </a:r>
            <a:r>
              <a:rPr lang="da-DK" sz="2400" i="1" dirty="0"/>
              <a:t>været en tung sky over vores hoveder.”</a:t>
            </a:r>
            <a:endParaRPr lang="da-DK" sz="2400" dirty="0"/>
          </a:p>
          <a:p>
            <a:pPr marL="0" indent="0">
              <a:buNone/>
            </a:pPr>
            <a:endParaRPr lang="da-DK" sz="2400" dirty="0"/>
          </a:p>
        </p:txBody>
      </p:sp>
      <p:pic>
        <p:nvPicPr>
          <p:cNvPr id="6" name="Billede 5" descr="CUR_logo_2017_Hvid CUR_large.png">
            <a:extLst>
              <a:ext uri="{FF2B5EF4-FFF2-40B4-BE49-F238E27FC236}">
                <a16:creationId xmlns:a16="http://schemas.microsoft.com/office/drawing/2014/main" id="{F5593F8B-9D0D-1145-AAE6-14925076190A}"/>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31226" r="29754" b="29734"/>
          <a:stretch/>
        </p:blipFill>
        <p:spPr>
          <a:xfrm>
            <a:off x="512554" y="5646132"/>
            <a:ext cx="1251365" cy="797485"/>
          </a:xfrm>
          <a:prstGeom prst="rect">
            <a:avLst/>
          </a:prstGeom>
        </p:spPr>
      </p:pic>
    </p:spTree>
    <p:extLst>
      <p:ext uri="{BB962C8B-B14F-4D97-AF65-F5344CB8AC3E}">
        <p14:creationId xmlns:p14="http://schemas.microsoft.com/office/powerpoint/2010/main" val="3790193104"/>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5548</TotalTime>
  <Words>989</Words>
  <Application>Microsoft Macintosh PowerPoint</Application>
  <PresentationFormat>Widescreen</PresentationFormat>
  <Paragraphs>139</Paragraphs>
  <Slides>26</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26</vt:i4>
      </vt:variant>
    </vt:vector>
  </HeadingPairs>
  <TitlesOfParts>
    <vt:vector size="33" baseType="lpstr">
      <vt:lpstr>Arial</vt:lpstr>
      <vt:lpstr>Calibri</vt:lpstr>
      <vt:lpstr>Calibri Light</vt:lpstr>
      <vt:lpstr>Garamond</vt:lpstr>
      <vt:lpstr>Times New Roman</vt:lpstr>
      <vt:lpstr>Wingdings</vt:lpstr>
      <vt:lpstr>Office-tema</vt:lpstr>
      <vt:lpstr>PowerPoint-præsentation</vt:lpstr>
      <vt:lpstr>HVAD SKAL VI GERNE BLIVE KLOGERE PÅ?</vt:lpstr>
      <vt:lpstr>PowerPoint-præsentation</vt:lpstr>
      <vt:lpstr>UNG ANNO 2018</vt:lpstr>
      <vt:lpstr>KONSEKVENSER AF SAMFUNDSSTRUKTURER</vt:lpstr>
      <vt:lpstr>Pige, 16 år</vt:lpstr>
      <vt:lpstr>HVAD ER DER PÅ PROGRAMMET HOS UNGE ANNO 2018?</vt:lpstr>
      <vt:lpstr>”FRA 1. DIVISION TIL SUPERLIGAEN PÅ 6 UGER”</vt:lpstr>
      <vt:lpstr>9. klassepiger (debatindlæg Politiken 2017)</vt:lpstr>
      <vt:lpstr>Kronik i Information 2014</vt:lpstr>
      <vt:lpstr>ER PRÆSTATIONSKRAV EN ”PIGE-TING”?</vt:lpstr>
      <vt:lpstr>”ALTING KAN ALTID BLIVE BEDRE”</vt:lpstr>
      <vt:lpstr>SOCIALE MEDIER</vt:lpstr>
      <vt:lpstr>SOCIALE MEDIER</vt:lpstr>
      <vt:lpstr>PIGE, 9. KLASSE</vt:lpstr>
      <vt:lpstr>DRENG, 1.G</vt:lpstr>
      <vt:lpstr>HVAD ER KONSEKVENSERNE VED DISSE KRAV TIL UNGE?</vt:lpstr>
      <vt:lpstr>DANSKERNES SUNDHED – DEN NATIONALE SUNDHEDSPROFIL 2017 (Sundhedsstyrelsen, 2018)</vt:lpstr>
      <vt:lpstr>DANSKERNES SUNDHED – DEN NATIONALE SUNDHEDSPROFIL 2017 (Sundhedsstyrelsen, 2018)</vt:lpstr>
      <vt:lpstr>DANSKERNES SUNDHED – DEN NATIONALE SUNDHEDSPROFIL 2017 (Sundhedsstyrelsen, 2018)</vt:lpstr>
      <vt:lpstr>HVOR TRIVES UNGE BEDST?</vt:lpstr>
      <vt:lpstr>HVORFOR TRIVES MAN BEDRE I SPORTEN?</vt:lpstr>
      <vt:lpstr>FRA FORENINGSIDRÆT TIL FITNESSCENTRET </vt:lpstr>
      <vt:lpstr>HVORFOR VÆLGER UNGE PIGER SPORTEN FRA?</vt:lpstr>
      <vt:lpstr>PowerPoint-præsentation</vt:lpstr>
      <vt:lpstr>PowerPoint-præsentation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Stephanie CUR</dc:creator>
  <cp:lastModifiedBy>Stephanie CUR</cp:lastModifiedBy>
  <cp:revision>104</cp:revision>
  <dcterms:created xsi:type="dcterms:W3CDTF">2018-03-13T16:10:13Z</dcterms:created>
  <dcterms:modified xsi:type="dcterms:W3CDTF">2018-06-06T11:36:41Z</dcterms:modified>
</cp:coreProperties>
</file>